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21"/>
  </p:notesMasterIdLst>
  <p:sldIdLst>
    <p:sldId id="325" r:id="rId2"/>
    <p:sldId id="267" r:id="rId3"/>
    <p:sldId id="263" r:id="rId4"/>
    <p:sldId id="261" r:id="rId5"/>
    <p:sldId id="290" r:id="rId6"/>
    <p:sldId id="289" r:id="rId7"/>
    <p:sldId id="269" r:id="rId8"/>
    <p:sldId id="326" r:id="rId9"/>
    <p:sldId id="329" r:id="rId10"/>
    <p:sldId id="262" r:id="rId11"/>
    <p:sldId id="276" r:id="rId12"/>
    <p:sldId id="279" r:id="rId13"/>
    <p:sldId id="280" r:id="rId14"/>
    <p:sldId id="284" r:id="rId15"/>
    <p:sldId id="298" r:id="rId16"/>
    <p:sldId id="287" r:id="rId17"/>
    <p:sldId id="293" r:id="rId18"/>
    <p:sldId id="295" r:id="rId19"/>
    <p:sldId id="296" r:id="rId20"/>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03BCE135-421F-4529-9415-91C889D31497}">
          <p14:sldIdLst>
            <p14:sldId id="325"/>
            <p14:sldId id="267"/>
            <p14:sldId id="263"/>
            <p14:sldId id="261"/>
            <p14:sldId id="290"/>
            <p14:sldId id="289"/>
            <p14:sldId id="269"/>
            <p14:sldId id="326"/>
            <p14:sldId id="329"/>
            <p14:sldId id="262"/>
            <p14:sldId id="276"/>
            <p14:sldId id="279"/>
            <p14:sldId id="280"/>
            <p14:sldId id="284"/>
            <p14:sldId id="298"/>
            <p14:sldId id="287"/>
            <p14:sldId id="293"/>
            <p14:sldId id="295"/>
            <p14:sldId id="29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EBF6"/>
    <a:srgbClr val="CCE5F4"/>
    <a:srgbClr val="CDE1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9" d="100"/>
          <a:sy n="99" d="100"/>
        </p:scale>
        <p:origin x="7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2C978473-B0C4-476F-B08A-87AFFA79C304}" type="datetimeFigureOut">
              <a:rPr lang="en-US" smtClean="0"/>
              <a:t>10/10/2023</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D74C7689-471C-4C10-A820-FC6B714EFD33}" type="slidenum">
              <a:rPr lang="en-US" smtClean="0"/>
              <a:t>‹#›</a:t>
            </a:fld>
            <a:endParaRPr lang="en-US"/>
          </a:p>
        </p:txBody>
      </p:sp>
    </p:spTree>
    <p:extLst>
      <p:ext uri="{BB962C8B-B14F-4D97-AF65-F5344CB8AC3E}">
        <p14:creationId xmlns:p14="http://schemas.microsoft.com/office/powerpoint/2010/main" val="339971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4C7689-471C-4C10-A820-FC6B714EFD33}" type="slidenum">
              <a:rPr lang="en-US" smtClean="0"/>
              <a:t>3</a:t>
            </a:fld>
            <a:endParaRPr lang="en-US"/>
          </a:p>
        </p:txBody>
      </p:sp>
    </p:spTree>
    <p:extLst>
      <p:ext uri="{BB962C8B-B14F-4D97-AF65-F5344CB8AC3E}">
        <p14:creationId xmlns:p14="http://schemas.microsoft.com/office/powerpoint/2010/main" val="1438217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0A91-60CE-4DA8-B275-40F99A0510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F0233C1-4631-4C82-A3F6-8FA2B3823E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6560C49-B511-4F6A-98AC-749B2302F7D9}"/>
              </a:ext>
            </a:extLst>
          </p:cNvPr>
          <p:cNvSpPr>
            <a:spLocks noGrp="1"/>
          </p:cNvSpPr>
          <p:nvPr>
            <p:ph type="dt" sz="half" idx="10"/>
          </p:nvPr>
        </p:nvSpPr>
        <p:spPr/>
        <p:txBody>
          <a:bodyPr/>
          <a:lstStyle/>
          <a:p>
            <a:fld id="{8D115B4A-D799-4B1C-82C2-738753A44B78}" type="datetimeFigureOut">
              <a:rPr lang="en-US" smtClean="0"/>
              <a:t>10/10/2023</a:t>
            </a:fld>
            <a:endParaRPr lang="en-US"/>
          </a:p>
        </p:txBody>
      </p:sp>
      <p:sp>
        <p:nvSpPr>
          <p:cNvPr id="5" name="Footer Placeholder 4">
            <a:extLst>
              <a:ext uri="{FF2B5EF4-FFF2-40B4-BE49-F238E27FC236}">
                <a16:creationId xmlns:a16="http://schemas.microsoft.com/office/drawing/2014/main" id="{21EB2A2A-C4EE-4709-9BCA-03D9F8438F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E6BF59-F4B1-4E80-84FB-E8AF796714B5}"/>
              </a:ext>
            </a:extLst>
          </p:cNvPr>
          <p:cNvSpPr>
            <a:spLocks noGrp="1"/>
          </p:cNvSpPr>
          <p:nvPr>
            <p:ph type="sldNum" sz="quarter" idx="12"/>
          </p:nvPr>
        </p:nvSpPr>
        <p:spPr/>
        <p:txBody>
          <a:bodyPr/>
          <a:lstStyle/>
          <a:p>
            <a:fld id="{12F818D5-65A5-4E98-B7AF-3EB3449219B9}" type="slidenum">
              <a:rPr lang="en-US" smtClean="0"/>
              <a:t>‹#›</a:t>
            </a:fld>
            <a:endParaRPr lang="en-US"/>
          </a:p>
        </p:txBody>
      </p:sp>
    </p:spTree>
    <p:extLst>
      <p:ext uri="{BB962C8B-B14F-4D97-AF65-F5344CB8AC3E}">
        <p14:creationId xmlns:p14="http://schemas.microsoft.com/office/powerpoint/2010/main" val="1194447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19C9E-A526-43B5-A207-D422D52DC6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0356C7-0214-464B-BAA4-0B0CC028DB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2D5AEF-F6D2-4E10-808B-CACF89ED19F7}"/>
              </a:ext>
            </a:extLst>
          </p:cNvPr>
          <p:cNvSpPr>
            <a:spLocks noGrp="1"/>
          </p:cNvSpPr>
          <p:nvPr>
            <p:ph type="dt" sz="half" idx="10"/>
          </p:nvPr>
        </p:nvSpPr>
        <p:spPr/>
        <p:txBody>
          <a:bodyPr/>
          <a:lstStyle/>
          <a:p>
            <a:fld id="{8D115B4A-D799-4B1C-82C2-738753A44B78}" type="datetimeFigureOut">
              <a:rPr lang="en-US" smtClean="0"/>
              <a:t>10/10/2023</a:t>
            </a:fld>
            <a:endParaRPr lang="en-US"/>
          </a:p>
        </p:txBody>
      </p:sp>
      <p:sp>
        <p:nvSpPr>
          <p:cNvPr id="5" name="Footer Placeholder 4">
            <a:extLst>
              <a:ext uri="{FF2B5EF4-FFF2-40B4-BE49-F238E27FC236}">
                <a16:creationId xmlns:a16="http://schemas.microsoft.com/office/drawing/2014/main" id="{611B6B21-58D1-4E3C-A520-F2B5C710DF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5D0857-D277-467D-AD61-CBBCBA95684B}"/>
              </a:ext>
            </a:extLst>
          </p:cNvPr>
          <p:cNvSpPr>
            <a:spLocks noGrp="1"/>
          </p:cNvSpPr>
          <p:nvPr>
            <p:ph type="sldNum" sz="quarter" idx="12"/>
          </p:nvPr>
        </p:nvSpPr>
        <p:spPr/>
        <p:txBody>
          <a:bodyPr/>
          <a:lstStyle/>
          <a:p>
            <a:fld id="{12F818D5-65A5-4E98-B7AF-3EB3449219B9}" type="slidenum">
              <a:rPr lang="en-US" smtClean="0"/>
              <a:t>‹#›</a:t>
            </a:fld>
            <a:endParaRPr lang="en-US"/>
          </a:p>
        </p:txBody>
      </p:sp>
    </p:spTree>
    <p:extLst>
      <p:ext uri="{BB962C8B-B14F-4D97-AF65-F5344CB8AC3E}">
        <p14:creationId xmlns:p14="http://schemas.microsoft.com/office/powerpoint/2010/main" val="3202981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645D9D-0764-458C-B60F-9D46100DF3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8240A1-E6C0-46E4-A9F2-3C0AADA78E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441D5D-C14E-48FF-810D-7664E015BCD7}"/>
              </a:ext>
            </a:extLst>
          </p:cNvPr>
          <p:cNvSpPr>
            <a:spLocks noGrp="1"/>
          </p:cNvSpPr>
          <p:nvPr>
            <p:ph type="dt" sz="half" idx="10"/>
          </p:nvPr>
        </p:nvSpPr>
        <p:spPr/>
        <p:txBody>
          <a:bodyPr/>
          <a:lstStyle/>
          <a:p>
            <a:fld id="{8D115B4A-D799-4B1C-82C2-738753A44B78}" type="datetimeFigureOut">
              <a:rPr lang="en-US" smtClean="0"/>
              <a:t>10/10/2023</a:t>
            </a:fld>
            <a:endParaRPr lang="en-US"/>
          </a:p>
        </p:txBody>
      </p:sp>
      <p:sp>
        <p:nvSpPr>
          <p:cNvPr id="5" name="Footer Placeholder 4">
            <a:extLst>
              <a:ext uri="{FF2B5EF4-FFF2-40B4-BE49-F238E27FC236}">
                <a16:creationId xmlns:a16="http://schemas.microsoft.com/office/drawing/2014/main" id="{F507B102-B195-4CFD-B62A-E949665544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4248CB-DAD2-4C41-8E1C-EE9329C453F2}"/>
              </a:ext>
            </a:extLst>
          </p:cNvPr>
          <p:cNvSpPr>
            <a:spLocks noGrp="1"/>
          </p:cNvSpPr>
          <p:nvPr>
            <p:ph type="sldNum" sz="quarter" idx="12"/>
          </p:nvPr>
        </p:nvSpPr>
        <p:spPr/>
        <p:txBody>
          <a:bodyPr/>
          <a:lstStyle/>
          <a:p>
            <a:fld id="{12F818D5-65A5-4E98-B7AF-3EB3449219B9}" type="slidenum">
              <a:rPr lang="en-US" smtClean="0"/>
              <a:t>‹#›</a:t>
            </a:fld>
            <a:endParaRPr lang="en-US"/>
          </a:p>
        </p:txBody>
      </p:sp>
    </p:spTree>
    <p:extLst>
      <p:ext uri="{BB962C8B-B14F-4D97-AF65-F5344CB8AC3E}">
        <p14:creationId xmlns:p14="http://schemas.microsoft.com/office/powerpoint/2010/main" val="3171294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67D45-2C76-46FB-840E-69A0F4FBAA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FCE9FF-FFE2-447A-94BB-F7B1DBEDDA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654816-5C0D-4DD5-A5B9-1E3202C31721}"/>
              </a:ext>
            </a:extLst>
          </p:cNvPr>
          <p:cNvSpPr>
            <a:spLocks noGrp="1"/>
          </p:cNvSpPr>
          <p:nvPr>
            <p:ph type="dt" sz="half" idx="10"/>
          </p:nvPr>
        </p:nvSpPr>
        <p:spPr/>
        <p:txBody>
          <a:bodyPr/>
          <a:lstStyle/>
          <a:p>
            <a:fld id="{8D115B4A-D799-4B1C-82C2-738753A44B78}" type="datetimeFigureOut">
              <a:rPr lang="en-US" smtClean="0"/>
              <a:t>10/10/2023</a:t>
            </a:fld>
            <a:endParaRPr lang="en-US"/>
          </a:p>
        </p:txBody>
      </p:sp>
      <p:sp>
        <p:nvSpPr>
          <p:cNvPr id="5" name="Footer Placeholder 4">
            <a:extLst>
              <a:ext uri="{FF2B5EF4-FFF2-40B4-BE49-F238E27FC236}">
                <a16:creationId xmlns:a16="http://schemas.microsoft.com/office/drawing/2014/main" id="{18DF9CCB-AC9D-4600-AA42-07BE4FF60A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1572CC-3C85-4AFE-8C07-BB2675081601}"/>
              </a:ext>
            </a:extLst>
          </p:cNvPr>
          <p:cNvSpPr>
            <a:spLocks noGrp="1"/>
          </p:cNvSpPr>
          <p:nvPr>
            <p:ph type="sldNum" sz="quarter" idx="12"/>
          </p:nvPr>
        </p:nvSpPr>
        <p:spPr/>
        <p:txBody>
          <a:bodyPr/>
          <a:lstStyle/>
          <a:p>
            <a:fld id="{12F818D5-65A5-4E98-B7AF-3EB3449219B9}" type="slidenum">
              <a:rPr lang="en-US" smtClean="0"/>
              <a:t>‹#›</a:t>
            </a:fld>
            <a:endParaRPr lang="en-US"/>
          </a:p>
        </p:txBody>
      </p:sp>
    </p:spTree>
    <p:extLst>
      <p:ext uri="{BB962C8B-B14F-4D97-AF65-F5344CB8AC3E}">
        <p14:creationId xmlns:p14="http://schemas.microsoft.com/office/powerpoint/2010/main" val="1296467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1FFB-293A-42A2-8513-96C44100B8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3CE81D-7AFA-4BB8-A2A8-D9BB10EC37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22A244-A2FB-4A58-9711-43213F0C6DEF}"/>
              </a:ext>
            </a:extLst>
          </p:cNvPr>
          <p:cNvSpPr>
            <a:spLocks noGrp="1"/>
          </p:cNvSpPr>
          <p:nvPr>
            <p:ph type="dt" sz="half" idx="10"/>
          </p:nvPr>
        </p:nvSpPr>
        <p:spPr/>
        <p:txBody>
          <a:bodyPr/>
          <a:lstStyle/>
          <a:p>
            <a:fld id="{8D115B4A-D799-4B1C-82C2-738753A44B78}" type="datetimeFigureOut">
              <a:rPr lang="en-US" smtClean="0"/>
              <a:t>10/10/2023</a:t>
            </a:fld>
            <a:endParaRPr lang="en-US"/>
          </a:p>
        </p:txBody>
      </p:sp>
      <p:sp>
        <p:nvSpPr>
          <p:cNvPr id="5" name="Footer Placeholder 4">
            <a:extLst>
              <a:ext uri="{FF2B5EF4-FFF2-40B4-BE49-F238E27FC236}">
                <a16:creationId xmlns:a16="http://schemas.microsoft.com/office/drawing/2014/main" id="{3F30389F-1A74-477A-98A4-FC0686252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019514-B950-4860-92C1-CF44F4DE0EFB}"/>
              </a:ext>
            </a:extLst>
          </p:cNvPr>
          <p:cNvSpPr>
            <a:spLocks noGrp="1"/>
          </p:cNvSpPr>
          <p:nvPr>
            <p:ph type="sldNum" sz="quarter" idx="12"/>
          </p:nvPr>
        </p:nvSpPr>
        <p:spPr/>
        <p:txBody>
          <a:bodyPr/>
          <a:lstStyle/>
          <a:p>
            <a:fld id="{12F818D5-65A5-4E98-B7AF-3EB3449219B9}" type="slidenum">
              <a:rPr lang="en-US" smtClean="0"/>
              <a:t>‹#›</a:t>
            </a:fld>
            <a:endParaRPr lang="en-US"/>
          </a:p>
        </p:txBody>
      </p:sp>
    </p:spTree>
    <p:extLst>
      <p:ext uri="{BB962C8B-B14F-4D97-AF65-F5344CB8AC3E}">
        <p14:creationId xmlns:p14="http://schemas.microsoft.com/office/powerpoint/2010/main" val="965845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9DB65-CB42-4A81-8BE3-F7B198DFA1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E20F4F-399F-4C73-8A9F-DD610BAD4A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3563C5-0BF0-4405-B8DD-C605EDE399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F163A5F-F403-49A4-B869-6BE486FA9E5D}"/>
              </a:ext>
            </a:extLst>
          </p:cNvPr>
          <p:cNvSpPr>
            <a:spLocks noGrp="1"/>
          </p:cNvSpPr>
          <p:nvPr>
            <p:ph type="dt" sz="half" idx="10"/>
          </p:nvPr>
        </p:nvSpPr>
        <p:spPr/>
        <p:txBody>
          <a:bodyPr/>
          <a:lstStyle/>
          <a:p>
            <a:fld id="{8D115B4A-D799-4B1C-82C2-738753A44B78}" type="datetimeFigureOut">
              <a:rPr lang="en-US" smtClean="0"/>
              <a:t>10/10/2023</a:t>
            </a:fld>
            <a:endParaRPr lang="en-US"/>
          </a:p>
        </p:txBody>
      </p:sp>
      <p:sp>
        <p:nvSpPr>
          <p:cNvPr id="6" name="Footer Placeholder 5">
            <a:extLst>
              <a:ext uri="{FF2B5EF4-FFF2-40B4-BE49-F238E27FC236}">
                <a16:creationId xmlns:a16="http://schemas.microsoft.com/office/drawing/2014/main" id="{7A8B4F36-772C-40FF-AAD1-467A236CE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7BF38C-1014-4D44-BB35-FDA9D97D51F3}"/>
              </a:ext>
            </a:extLst>
          </p:cNvPr>
          <p:cNvSpPr>
            <a:spLocks noGrp="1"/>
          </p:cNvSpPr>
          <p:nvPr>
            <p:ph type="sldNum" sz="quarter" idx="12"/>
          </p:nvPr>
        </p:nvSpPr>
        <p:spPr/>
        <p:txBody>
          <a:bodyPr/>
          <a:lstStyle/>
          <a:p>
            <a:fld id="{12F818D5-65A5-4E98-B7AF-3EB3449219B9}" type="slidenum">
              <a:rPr lang="en-US" smtClean="0"/>
              <a:t>‹#›</a:t>
            </a:fld>
            <a:endParaRPr lang="en-US"/>
          </a:p>
        </p:txBody>
      </p:sp>
    </p:spTree>
    <p:extLst>
      <p:ext uri="{BB962C8B-B14F-4D97-AF65-F5344CB8AC3E}">
        <p14:creationId xmlns:p14="http://schemas.microsoft.com/office/powerpoint/2010/main" val="2565630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5A24D-EDD7-4BD4-A8AA-45B637607E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90111F-733D-45BA-913B-50593DC47A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1D0B61E-AC24-439D-8436-944FABC91F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802872-11C7-40A5-8911-76FB7ECF8C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8E3A7D-D1D9-4C72-B5A8-1855AA77252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FA4168-5815-4660-851F-3CCCF774B7F9}"/>
              </a:ext>
            </a:extLst>
          </p:cNvPr>
          <p:cNvSpPr>
            <a:spLocks noGrp="1"/>
          </p:cNvSpPr>
          <p:nvPr>
            <p:ph type="dt" sz="half" idx="10"/>
          </p:nvPr>
        </p:nvSpPr>
        <p:spPr/>
        <p:txBody>
          <a:bodyPr/>
          <a:lstStyle/>
          <a:p>
            <a:fld id="{8D115B4A-D799-4B1C-82C2-738753A44B78}" type="datetimeFigureOut">
              <a:rPr lang="en-US" smtClean="0"/>
              <a:t>10/10/2023</a:t>
            </a:fld>
            <a:endParaRPr lang="en-US"/>
          </a:p>
        </p:txBody>
      </p:sp>
      <p:sp>
        <p:nvSpPr>
          <p:cNvPr id="8" name="Footer Placeholder 7">
            <a:extLst>
              <a:ext uri="{FF2B5EF4-FFF2-40B4-BE49-F238E27FC236}">
                <a16:creationId xmlns:a16="http://schemas.microsoft.com/office/drawing/2014/main" id="{5B78B057-0757-438D-B24A-2FE637F3141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186B316-EC65-4E75-AC25-F750AA00C456}"/>
              </a:ext>
            </a:extLst>
          </p:cNvPr>
          <p:cNvSpPr>
            <a:spLocks noGrp="1"/>
          </p:cNvSpPr>
          <p:nvPr>
            <p:ph type="sldNum" sz="quarter" idx="12"/>
          </p:nvPr>
        </p:nvSpPr>
        <p:spPr/>
        <p:txBody>
          <a:bodyPr/>
          <a:lstStyle/>
          <a:p>
            <a:fld id="{12F818D5-65A5-4E98-B7AF-3EB3449219B9}" type="slidenum">
              <a:rPr lang="en-US" smtClean="0"/>
              <a:t>‹#›</a:t>
            </a:fld>
            <a:endParaRPr lang="en-US"/>
          </a:p>
        </p:txBody>
      </p:sp>
    </p:spTree>
    <p:extLst>
      <p:ext uri="{BB962C8B-B14F-4D97-AF65-F5344CB8AC3E}">
        <p14:creationId xmlns:p14="http://schemas.microsoft.com/office/powerpoint/2010/main" val="1853178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F13A8-CE9C-4AF4-B68B-DD0D70FADAD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BA0622-9C81-489D-9700-46D08102E8A6}"/>
              </a:ext>
            </a:extLst>
          </p:cNvPr>
          <p:cNvSpPr>
            <a:spLocks noGrp="1"/>
          </p:cNvSpPr>
          <p:nvPr>
            <p:ph type="dt" sz="half" idx="10"/>
          </p:nvPr>
        </p:nvSpPr>
        <p:spPr/>
        <p:txBody>
          <a:bodyPr/>
          <a:lstStyle/>
          <a:p>
            <a:fld id="{8D115B4A-D799-4B1C-82C2-738753A44B78}" type="datetimeFigureOut">
              <a:rPr lang="en-US" smtClean="0"/>
              <a:t>10/10/2023</a:t>
            </a:fld>
            <a:endParaRPr lang="en-US"/>
          </a:p>
        </p:txBody>
      </p:sp>
      <p:sp>
        <p:nvSpPr>
          <p:cNvPr id="4" name="Footer Placeholder 3">
            <a:extLst>
              <a:ext uri="{FF2B5EF4-FFF2-40B4-BE49-F238E27FC236}">
                <a16:creationId xmlns:a16="http://schemas.microsoft.com/office/drawing/2014/main" id="{7C1D618B-7571-475A-95F1-D7A114EDBCE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774C2F9-18FB-4DD7-AAC2-8093547F2013}"/>
              </a:ext>
            </a:extLst>
          </p:cNvPr>
          <p:cNvSpPr>
            <a:spLocks noGrp="1"/>
          </p:cNvSpPr>
          <p:nvPr>
            <p:ph type="sldNum" sz="quarter" idx="12"/>
          </p:nvPr>
        </p:nvSpPr>
        <p:spPr/>
        <p:txBody>
          <a:bodyPr/>
          <a:lstStyle/>
          <a:p>
            <a:fld id="{12F818D5-65A5-4E98-B7AF-3EB3449219B9}" type="slidenum">
              <a:rPr lang="en-US" smtClean="0"/>
              <a:t>‹#›</a:t>
            </a:fld>
            <a:endParaRPr lang="en-US"/>
          </a:p>
        </p:txBody>
      </p:sp>
    </p:spTree>
    <p:extLst>
      <p:ext uri="{BB962C8B-B14F-4D97-AF65-F5344CB8AC3E}">
        <p14:creationId xmlns:p14="http://schemas.microsoft.com/office/powerpoint/2010/main" val="3613375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A69653-E923-4128-92A3-53DC011C0F6C}"/>
              </a:ext>
            </a:extLst>
          </p:cNvPr>
          <p:cNvSpPr>
            <a:spLocks noGrp="1"/>
          </p:cNvSpPr>
          <p:nvPr>
            <p:ph type="dt" sz="half" idx="10"/>
          </p:nvPr>
        </p:nvSpPr>
        <p:spPr/>
        <p:txBody>
          <a:bodyPr/>
          <a:lstStyle/>
          <a:p>
            <a:fld id="{8D115B4A-D799-4B1C-82C2-738753A44B78}" type="datetimeFigureOut">
              <a:rPr lang="en-US" smtClean="0"/>
              <a:t>10/10/2023</a:t>
            </a:fld>
            <a:endParaRPr lang="en-US"/>
          </a:p>
        </p:txBody>
      </p:sp>
      <p:sp>
        <p:nvSpPr>
          <p:cNvPr id="3" name="Footer Placeholder 2">
            <a:extLst>
              <a:ext uri="{FF2B5EF4-FFF2-40B4-BE49-F238E27FC236}">
                <a16:creationId xmlns:a16="http://schemas.microsoft.com/office/drawing/2014/main" id="{FEFA53F1-AE97-4E8A-B512-F429366E00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AF162D-ECA9-4B48-9005-6A52E5A04449}"/>
              </a:ext>
            </a:extLst>
          </p:cNvPr>
          <p:cNvSpPr>
            <a:spLocks noGrp="1"/>
          </p:cNvSpPr>
          <p:nvPr>
            <p:ph type="sldNum" sz="quarter" idx="12"/>
          </p:nvPr>
        </p:nvSpPr>
        <p:spPr/>
        <p:txBody>
          <a:bodyPr/>
          <a:lstStyle/>
          <a:p>
            <a:fld id="{12F818D5-65A5-4E98-B7AF-3EB3449219B9}" type="slidenum">
              <a:rPr lang="en-US" smtClean="0"/>
              <a:t>‹#›</a:t>
            </a:fld>
            <a:endParaRPr lang="en-US"/>
          </a:p>
        </p:txBody>
      </p:sp>
    </p:spTree>
    <p:extLst>
      <p:ext uri="{BB962C8B-B14F-4D97-AF65-F5344CB8AC3E}">
        <p14:creationId xmlns:p14="http://schemas.microsoft.com/office/powerpoint/2010/main" val="361243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40365-9595-4102-BFBE-2222CBDFBA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1ED50C-CAC3-49E4-ABB7-9E59398169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2F24AE-28AB-4C0D-BC9F-9C71ED33A6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50B604-8B09-49E1-9ED3-9BEAE4B53F8C}"/>
              </a:ext>
            </a:extLst>
          </p:cNvPr>
          <p:cNvSpPr>
            <a:spLocks noGrp="1"/>
          </p:cNvSpPr>
          <p:nvPr>
            <p:ph type="dt" sz="half" idx="10"/>
          </p:nvPr>
        </p:nvSpPr>
        <p:spPr/>
        <p:txBody>
          <a:bodyPr/>
          <a:lstStyle/>
          <a:p>
            <a:fld id="{8D115B4A-D799-4B1C-82C2-738753A44B78}" type="datetimeFigureOut">
              <a:rPr lang="en-US" smtClean="0"/>
              <a:t>10/10/2023</a:t>
            </a:fld>
            <a:endParaRPr lang="en-US"/>
          </a:p>
        </p:txBody>
      </p:sp>
      <p:sp>
        <p:nvSpPr>
          <p:cNvPr id="6" name="Footer Placeholder 5">
            <a:extLst>
              <a:ext uri="{FF2B5EF4-FFF2-40B4-BE49-F238E27FC236}">
                <a16:creationId xmlns:a16="http://schemas.microsoft.com/office/drawing/2014/main" id="{349FF598-EAC4-468E-9953-135125FA74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E364C0-BAE4-45E4-83BD-802EA1FF98CC}"/>
              </a:ext>
            </a:extLst>
          </p:cNvPr>
          <p:cNvSpPr>
            <a:spLocks noGrp="1"/>
          </p:cNvSpPr>
          <p:nvPr>
            <p:ph type="sldNum" sz="quarter" idx="12"/>
          </p:nvPr>
        </p:nvSpPr>
        <p:spPr/>
        <p:txBody>
          <a:bodyPr/>
          <a:lstStyle/>
          <a:p>
            <a:fld id="{12F818D5-65A5-4E98-B7AF-3EB3449219B9}" type="slidenum">
              <a:rPr lang="en-US" smtClean="0"/>
              <a:t>‹#›</a:t>
            </a:fld>
            <a:endParaRPr lang="en-US"/>
          </a:p>
        </p:txBody>
      </p:sp>
    </p:spTree>
    <p:extLst>
      <p:ext uri="{BB962C8B-B14F-4D97-AF65-F5344CB8AC3E}">
        <p14:creationId xmlns:p14="http://schemas.microsoft.com/office/powerpoint/2010/main" val="1324525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12DEC-E840-4EBB-8DD1-85545B229B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CC39A5-4B7D-4563-8838-A1AC22240F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ABD1F86-43DE-44A0-9C87-148B71D07E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9B7B16-98F2-40BD-B1A9-ADDBF9541E8E}"/>
              </a:ext>
            </a:extLst>
          </p:cNvPr>
          <p:cNvSpPr>
            <a:spLocks noGrp="1"/>
          </p:cNvSpPr>
          <p:nvPr>
            <p:ph type="dt" sz="half" idx="10"/>
          </p:nvPr>
        </p:nvSpPr>
        <p:spPr/>
        <p:txBody>
          <a:bodyPr/>
          <a:lstStyle/>
          <a:p>
            <a:fld id="{8D115B4A-D799-4B1C-82C2-738753A44B78}" type="datetimeFigureOut">
              <a:rPr lang="en-US" smtClean="0"/>
              <a:t>10/10/2023</a:t>
            </a:fld>
            <a:endParaRPr lang="en-US"/>
          </a:p>
        </p:txBody>
      </p:sp>
      <p:sp>
        <p:nvSpPr>
          <p:cNvPr id="6" name="Footer Placeholder 5">
            <a:extLst>
              <a:ext uri="{FF2B5EF4-FFF2-40B4-BE49-F238E27FC236}">
                <a16:creationId xmlns:a16="http://schemas.microsoft.com/office/drawing/2014/main" id="{51D63931-DFAC-442C-AABD-50677D749D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A52070-B595-4835-8A96-56AECC9AF01F}"/>
              </a:ext>
            </a:extLst>
          </p:cNvPr>
          <p:cNvSpPr>
            <a:spLocks noGrp="1"/>
          </p:cNvSpPr>
          <p:nvPr>
            <p:ph type="sldNum" sz="quarter" idx="12"/>
          </p:nvPr>
        </p:nvSpPr>
        <p:spPr/>
        <p:txBody>
          <a:bodyPr/>
          <a:lstStyle/>
          <a:p>
            <a:fld id="{12F818D5-65A5-4E98-B7AF-3EB3449219B9}" type="slidenum">
              <a:rPr lang="en-US" smtClean="0"/>
              <a:t>‹#›</a:t>
            </a:fld>
            <a:endParaRPr lang="en-US"/>
          </a:p>
        </p:txBody>
      </p:sp>
    </p:spTree>
    <p:extLst>
      <p:ext uri="{BB962C8B-B14F-4D97-AF65-F5344CB8AC3E}">
        <p14:creationId xmlns:p14="http://schemas.microsoft.com/office/powerpoint/2010/main" val="3769292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FDDD7C-0929-4A90-9700-4E826FAC63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93B63D-7BCE-4A8E-A683-D8A5ADB681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CF8FF1-26A8-4076-80C1-83D55BE49A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115B4A-D799-4B1C-82C2-738753A44B78}" type="datetimeFigureOut">
              <a:rPr lang="en-US" smtClean="0"/>
              <a:t>10/10/2023</a:t>
            </a:fld>
            <a:endParaRPr lang="en-US"/>
          </a:p>
        </p:txBody>
      </p:sp>
      <p:sp>
        <p:nvSpPr>
          <p:cNvPr id="5" name="Footer Placeholder 4">
            <a:extLst>
              <a:ext uri="{FF2B5EF4-FFF2-40B4-BE49-F238E27FC236}">
                <a16:creationId xmlns:a16="http://schemas.microsoft.com/office/drawing/2014/main" id="{4370BF25-8ABD-434C-93F6-0016752A33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7EEC156-3144-47E5-9717-558909A3D5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818D5-65A5-4E98-B7AF-3EB3449219B9}" type="slidenum">
              <a:rPr lang="en-US" smtClean="0"/>
              <a:t>‹#›</a:t>
            </a:fld>
            <a:endParaRPr lang="en-US"/>
          </a:p>
        </p:txBody>
      </p:sp>
    </p:spTree>
    <p:extLst>
      <p:ext uri="{BB962C8B-B14F-4D97-AF65-F5344CB8AC3E}">
        <p14:creationId xmlns:p14="http://schemas.microsoft.com/office/powerpoint/2010/main" val="37623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hyperlink" Target="http://www.fwa.cedarinc.org/"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Excel_Worksheet.xlsx"/><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
            <a:extLst>
              <a:ext uri="{FF2B5EF4-FFF2-40B4-BE49-F238E27FC236}">
                <a16:creationId xmlns:a16="http://schemas.microsoft.com/office/drawing/2014/main" id="{C2AA4D05-AD0F-43C0-ACD0-B44A80722F68}"/>
              </a:ext>
            </a:extLst>
          </p:cNvPr>
          <p:cNvSpPr txBox="1">
            <a:spLocks noChangeArrowheads="1"/>
          </p:cNvSpPr>
          <p:nvPr/>
        </p:nvSpPr>
        <p:spPr bwMode="auto">
          <a:xfrm>
            <a:off x="10217150" y="7902575"/>
            <a:ext cx="6883400" cy="80963"/>
          </a:xfrm>
          <a:prstGeom prst="rect">
            <a:avLst/>
          </a:prstGeom>
          <a:solidFill>
            <a:srgbClr val="F2F2F2"/>
          </a:solidFill>
          <a:ln w="12700">
            <a:miter lim="800000"/>
            <a:headEnd/>
            <a:tailEnd/>
          </a:ln>
          <a:effectLst/>
          <a:scene3d>
            <a:camera prst="legacyObliqueBottomLeft"/>
            <a:lightRig rig="legacyFlat3" dir="t"/>
          </a:scene3d>
          <a:sp3d extrusionH="430200" prstMaterial="legacyMatte">
            <a:bevelT w="13500" h="13500" prst="angle"/>
            <a:bevelB w="13500" h="13500" prst="angle"/>
            <a:extrusionClr>
              <a:srgbClr val="F2F2F2"/>
            </a:extrusionClr>
            <a:contourClr>
              <a:srgbClr val="F2F2F2"/>
            </a:contourClr>
          </a:sp3d>
          <a:extLst>
            <a:ext uri="{AF507438-7753-43E0-B8FC-AC1667EBCBE1}">
              <a14:hiddenEffects xmlns:a14="http://schemas.microsoft.com/office/drawing/2010/main">
                <a:effectLst>
                  <a:outerShdw dist="107763" dir="2700000" algn="ctr" rotWithShape="0">
                    <a:srgbClr val="7F7F7F">
                      <a:alpha val="50000"/>
                    </a:srgbClr>
                  </a:outerShdw>
                </a:effectLst>
              </a14:hiddenEffects>
            </a:ext>
          </a:extLst>
        </p:spPr>
        <p:txBody>
          <a:bodyPr vert="horz" wrap="square" lIns="91440" tIns="45720" rIns="91440" bIns="45720" numCol="1" anchor="t" anchorCtr="0" compatLnSpc="1">
            <a:prstTxWarp prst="textNoShape">
              <a:avLst/>
            </a:prstTxWarp>
            <a:flatTx/>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a:t>
            </a:r>
            <a:endParaRPr kumimoji="0" lang="en-US" altLang="en-US" sz="9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4">
            <a:extLst>
              <a:ext uri="{FF2B5EF4-FFF2-40B4-BE49-F238E27FC236}">
                <a16:creationId xmlns:a16="http://schemas.microsoft.com/office/drawing/2014/main" id="{76AD9D7B-078E-448A-BBD0-3DCF7C979FA0}"/>
              </a:ext>
            </a:extLst>
          </p:cNvPr>
          <p:cNvSpPr>
            <a:spLocks noChangeArrowheads="1"/>
          </p:cNvSpPr>
          <p:nvPr/>
        </p:nvSpPr>
        <p:spPr bwMode="auto">
          <a:xfrm>
            <a:off x="68580" y="161460"/>
            <a:ext cx="12340767" cy="4431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17365D"/>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a:solidFill>
                <a:srgbClr val="17365D"/>
              </a:solidFill>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17365D"/>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a:solidFill>
                <a:srgbClr val="17365D"/>
              </a:solidFill>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17365D"/>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a:solidFill>
                <a:srgbClr val="17365D"/>
              </a:solidFill>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17365D"/>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a:solidFill>
                <a:srgbClr val="17365D"/>
              </a:solidFill>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17365D"/>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17365D"/>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a:ln>
                <a:noFill/>
              </a:ln>
              <a:solidFill>
                <a:srgbClr val="17365D"/>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a:solidFill>
                <a:srgbClr val="17365D"/>
              </a:solidFill>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a:solidFill>
                <a:srgbClr val="17365D"/>
              </a:solidFill>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a:solidFill>
                <a:srgbClr val="17365D"/>
              </a:solidFill>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a:solidFill>
                <a:srgbClr val="17365D"/>
              </a:solidFill>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a:solidFill>
                <a:srgbClr val="17365D"/>
              </a:solidFill>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a:solidFill>
                <a:srgbClr val="002060"/>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002060"/>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0D8D18A4-BC47-434C-B13B-0C53CF53F372}"/>
              </a:ext>
            </a:extLst>
          </p:cNvPr>
          <p:cNvSpPr/>
          <p:nvPr/>
        </p:nvSpPr>
        <p:spPr>
          <a:xfrm>
            <a:off x="398145" y="148727"/>
            <a:ext cx="11395710" cy="6776983"/>
          </a:xfrm>
          <a:prstGeom prst="rect">
            <a:avLst/>
          </a:prstGeom>
        </p:spPr>
        <p:txBody>
          <a:bodyPr wrap="square">
            <a:spAutoFit/>
          </a:bodyPr>
          <a:lstStyle/>
          <a:p>
            <a:pPr>
              <a:lnSpc>
                <a:spcPct val="115000"/>
              </a:lnSpc>
              <a:spcAft>
                <a:spcPts val="1000"/>
              </a:spcAft>
            </a:pPr>
            <a:r>
              <a:rPr lang="en-US" sz="800" dirty="0">
                <a:latin typeface="Arial" panose="020B0604020202020204" pitchFamily="34" charset="0"/>
                <a:ea typeface="Calibri" panose="020F0502020204030204" pitchFamily="34" charset="0"/>
                <a:cs typeface="Times New Roman" panose="02020603050405020304" pitchFamily="18" charset="0"/>
              </a:rPr>
              <a:t> </a:t>
            </a:r>
          </a:p>
          <a:p>
            <a:pPr algn="ctr">
              <a:lnSpc>
                <a:spcPct val="115000"/>
              </a:lnSpc>
              <a:spcAft>
                <a:spcPts val="1000"/>
              </a:spcAft>
            </a:pPr>
            <a:r>
              <a:rPr lang="en-US" sz="4800" b="1" dirty="0">
                <a:latin typeface="Arial" panose="020B0604020202020204" pitchFamily="34" charset="0"/>
                <a:ea typeface="Calibri" panose="020F0502020204030204" pitchFamily="34" charset="0"/>
                <a:cs typeface="Times New Roman" panose="02020603050405020304" pitchFamily="18" charset="0"/>
              </a:rPr>
              <a:t>CEDAR, INC.</a:t>
            </a:r>
            <a:endParaRPr lang="en-US" sz="48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3200" b="1" i="1" u="sng" dirty="0">
                <a:latin typeface="Calibri" panose="020F0502020204030204" pitchFamily="34" charset="0"/>
                <a:ea typeface="Calibri" panose="020F0502020204030204" pitchFamily="34" charset="0"/>
                <a:cs typeface="Times New Roman" panose="02020603050405020304" pitchFamily="18" charset="0"/>
              </a:rPr>
              <a:t>FUTURE of WORK in APPALACHIA</a:t>
            </a:r>
            <a:endParaRPr lang="en-US" sz="3200" i="1" u="sng" dirty="0">
              <a:latin typeface="Calibri" panose="020F0502020204030204" pitchFamily="34" charset="0"/>
              <a:ea typeface="Calibri" panose="020F0502020204030204" pitchFamily="34" charset="0"/>
              <a:cs typeface="Times New Roman" panose="02020603050405020304" pitchFamily="18" charset="0"/>
            </a:endParaRPr>
          </a:p>
          <a:p>
            <a:pPr algn="ctr"/>
            <a:r>
              <a:rPr lang="en-US" sz="2400" b="1" dirty="0">
                <a:latin typeface="Calibri" panose="020F0502020204030204" pitchFamily="34" charset="0"/>
                <a:ea typeface="Calibri" panose="020F0502020204030204" pitchFamily="34" charset="0"/>
                <a:cs typeface="Times New Roman" panose="02020603050405020304" pitchFamily="18" charset="0"/>
              </a:rPr>
              <a:t>(FWA)</a:t>
            </a:r>
          </a:p>
          <a:p>
            <a:pPr algn="ctr"/>
            <a:endParaRPr lang="en-US"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ctr"/>
            <a:r>
              <a:rPr lang="en-US" sz="5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STUDY UNIT PROGRAM</a:t>
            </a:r>
            <a:endParaRPr lang="en-US" sz="54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tabLst>
                <a:tab pos="2956560" algn="l"/>
              </a:tabLst>
            </a:pPr>
            <a:r>
              <a:rPr lang="en-US" sz="800" b="1" dirty="0">
                <a:latin typeface="Arial" panose="020B0604020202020204" pitchFamily="34" charset="0"/>
                <a:ea typeface="Calibri" panose="020F0502020204030204" pitchFamily="34" charset="0"/>
                <a:cs typeface="Times New Roman" panose="02020603050405020304" pitchFamily="18" charset="0"/>
              </a:rPr>
              <a:t>	</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gn="ctr">
              <a:tabLst>
                <a:tab pos="2956560" algn="l"/>
              </a:tabLst>
            </a:pPr>
            <a:endParaRPr lang="en-US" sz="3200" b="1" dirty="0">
              <a:solidFill>
                <a:srgbClr val="002060"/>
              </a:solidFill>
              <a:latin typeface="Arial" panose="020B0604020202020204" pitchFamily="34" charset="0"/>
              <a:ea typeface="Calibri" panose="020F0502020204030204" pitchFamily="34" charset="0"/>
              <a:cs typeface="Times New Roman" panose="02020603050405020304" pitchFamily="18" charset="0"/>
            </a:endParaRPr>
          </a:p>
          <a:p>
            <a:pPr>
              <a:tabLst>
                <a:tab pos="2956560" algn="l"/>
              </a:tabLst>
            </a:pPr>
            <a:r>
              <a:rPr lang="en-US" sz="800" b="1" dirty="0">
                <a:latin typeface="Arial" panose="020B0604020202020204" pitchFamily="34" charset="0"/>
                <a:ea typeface="Calibri" panose="020F0502020204030204" pitchFamily="34" charset="0"/>
                <a:cs typeface="Times New Roman" panose="02020603050405020304" pitchFamily="18" charset="0"/>
              </a:rPr>
              <a:t> </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2000" b="1" dirty="0">
                <a:latin typeface="Arial" panose="020B0604020202020204" pitchFamily="34" charset="0"/>
                <a:ea typeface="Calibri" panose="020F0502020204030204" pitchFamily="34" charset="0"/>
                <a:cs typeface="Times New Roman" panose="02020603050405020304" pitchFamily="18" charset="0"/>
              </a:rPr>
              <a:t>2023 – 2024</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1600" b="1" dirty="0">
                <a:latin typeface="Arial" panose="020B0604020202020204" pitchFamily="34" charset="0"/>
                <a:ea typeface="Calibri" panose="020F0502020204030204" pitchFamily="34" charset="0"/>
                <a:cs typeface="Times New Roman" panose="02020603050405020304" pitchFamily="18" charset="0"/>
              </a:rPr>
              <a:t>School Year</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1000" b="1" dirty="0">
                <a:solidFill>
                  <a:srgbClr val="943634"/>
                </a:solidFill>
                <a:latin typeface="Arial" panose="020B0604020202020204" pitchFamily="34" charset="0"/>
                <a:ea typeface="Calibri" panose="020F0502020204030204" pitchFamily="34" charset="0"/>
                <a:cs typeface="Times New Roman" panose="02020603050405020304" pitchFamily="18" charset="0"/>
              </a:rPr>
              <a:t> </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1000" b="1" dirty="0">
                <a:solidFill>
                  <a:srgbClr val="943634"/>
                </a:solidFill>
                <a:latin typeface="Arial" panose="020B0604020202020204" pitchFamily="34" charset="0"/>
                <a:ea typeface="Calibri" panose="020F0502020204030204" pitchFamily="34" charset="0"/>
                <a:cs typeface="Times New Roman" panose="02020603050405020304" pitchFamily="18" charset="0"/>
              </a:rPr>
              <a:t> </a:t>
            </a:r>
          </a:p>
          <a:p>
            <a:pPr algn="ctr"/>
            <a:endParaRPr lang="en-US" sz="1000" b="1" dirty="0">
              <a:solidFill>
                <a:srgbClr val="943634"/>
              </a:solidFill>
              <a:latin typeface="Arial" panose="020B0604020202020204" pitchFamily="34" charset="0"/>
              <a:ea typeface="Calibri" panose="020F0502020204030204" pitchFamily="34" charset="0"/>
              <a:cs typeface="Times New Roman" panose="02020603050405020304" pitchFamily="18" charset="0"/>
            </a:endParaRPr>
          </a:p>
          <a:p>
            <a:pPr algn="ct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1000" b="1" dirty="0">
                <a:solidFill>
                  <a:srgbClr val="943634"/>
                </a:solidFill>
                <a:latin typeface="Arial" panose="020B0604020202020204" pitchFamily="34" charset="0"/>
                <a:ea typeface="Calibri" panose="020F0502020204030204" pitchFamily="34" charset="0"/>
                <a:cs typeface="Times New Roman" panose="02020603050405020304" pitchFamily="18" charset="0"/>
              </a:rPr>
              <a:t> </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gn="ctr"/>
            <a:endParaRPr lang="en-US" sz="1000" b="1" dirty="0">
              <a:solidFill>
                <a:srgbClr val="943634"/>
              </a:solidFill>
              <a:latin typeface="Arial" panose="020B0604020202020204" pitchFamily="34" charset="0"/>
              <a:ea typeface="Calibri" panose="020F0502020204030204" pitchFamily="34" charset="0"/>
              <a:cs typeface="Times New Roman" panose="02020603050405020304" pitchFamily="18" charset="0"/>
            </a:endParaRPr>
          </a:p>
          <a:p>
            <a:pPr algn="ctr"/>
            <a:r>
              <a:rPr lang="en-US" sz="1000" b="1" dirty="0">
                <a:solidFill>
                  <a:srgbClr val="943634"/>
                </a:solidFill>
                <a:latin typeface="Arial" panose="020B0604020202020204" pitchFamily="34" charset="0"/>
                <a:ea typeface="Calibri" panose="020F0502020204030204" pitchFamily="34" charset="0"/>
                <a:cs typeface="Times New Roman" panose="02020603050405020304" pitchFamily="18" charset="0"/>
              </a:rPr>
              <a:t> </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1600" b="1" dirty="0">
                <a:latin typeface="Arial" panose="020B0604020202020204" pitchFamily="34" charset="0"/>
                <a:ea typeface="Calibri" panose="020F0502020204030204" pitchFamily="34" charset="0"/>
                <a:cs typeface="Times New Roman" panose="02020603050405020304" pitchFamily="18" charset="0"/>
              </a:rPr>
              <a:t> </a:t>
            </a:r>
            <a:r>
              <a:rPr lang="en-US" sz="1200" b="1" dirty="0">
                <a:latin typeface="Arial" panose="020B0604020202020204" pitchFamily="34" charset="0"/>
                <a:ea typeface="Calibri" panose="020F0502020204030204" pitchFamily="34" charset="0"/>
                <a:cs typeface="Times New Roman" panose="02020603050405020304" pitchFamily="18" charset="0"/>
              </a:rPr>
              <a:t>Offered to All K-12</a:t>
            </a:r>
            <a:r>
              <a:rPr lang="en-US" sz="1200" b="1" baseline="30000" dirty="0">
                <a:latin typeface="Arial" panose="020B0604020202020204" pitchFamily="34" charset="0"/>
                <a:ea typeface="Calibri" panose="020F0502020204030204" pitchFamily="34" charset="0"/>
                <a:cs typeface="Times New Roman" panose="02020603050405020304" pitchFamily="18" charset="0"/>
              </a:rPr>
              <a:t> </a:t>
            </a:r>
            <a:r>
              <a:rPr lang="en-US" sz="1200" b="1" dirty="0">
                <a:latin typeface="Arial" panose="020B0604020202020204" pitchFamily="34" charset="0"/>
                <a:ea typeface="Calibri" panose="020F0502020204030204" pitchFamily="34" charset="0"/>
                <a:cs typeface="Times New Roman" panose="02020603050405020304" pitchFamily="18" charset="0"/>
              </a:rPr>
              <a:t>Schools in The</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pPr>
            <a:r>
              <a:rPr lang="en-US" sz="1200" b="1" u="sng" dirty="0">
                <a:latin typeface="Arial" panose="020B0604020202020204" pitchFamily="34" charset="0"/>
                <a:ea typeface="Calibri" panose="020F0502020204030204" pitchFamily="34" charset="0"/>
                <a:cs typeface="Times New Roman" panose="02020603050405020304" pitchFamily="18" charset="0"/>
              </a:rPr>
              <a:t>Eastern Kentucky Counties of:</a:t>
            </a:r>
          </a:p>
          <a:p>
            <a:pPr algn="ctr">
              <a:lnSpc>
                <a:spcPct val="115000"/>
              </a:lnSpc>
            </a:pPr>
            <a:endParaRPr lang="en-US" sz="3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pPr>
            <a:r>
              <a:rPr lang="en-US" b="1" dirty="0">
                <a:latin typeface="Arial" panose="020B0604020202020204" pitchFamily="34" charset="0"/>
                <a:ea typeface="Calibri" panose="020F0502020204030204" pitchFamily="34" charset="0"/>
                <a:cs typeface="Times New Roman" panose="02020603050405020304" pitchFamily="18" charset="0"/>
              </a:rPr>
              <a:t> </a:t>
            </a:r>
            <a:r>
              <a:rPr lang="en-US" b="1" dirty="0">
                <a:solidFill>
                  <a:srgbClr val="002060"/>
                </a:solidFill>
                <a:latin typeface="Arial" panose="020B0604020202020204" pitchFamily="34" charset="0"/>
                <a:ea typeface="Calibri" panose="020F0502020204030204" pitchFamily="34" charset="0"/>
                <a:cs typeface="Times New Roman" panose="02020603050405020304" pitchFamily="18" charset="0"/>
              </a:rPr>
              <a:t>Breathitt, Floyd, Harlan, Johnson, Knott, Lawrence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b="1" dirty="0">
                <a:solidFill>
                  <a:srgbClr val="002060"/>
                </a:solidFill>
                <a:latin typeface="Arial" panose="020B0604020202020204" pitchFamily="34" charset="0"/>
                <a:ea typeface="Calibri" panose="020F0502020204030204" pitchFamily="34" charset="0"/>
                <a:cs typeface="Times New Roman" panose="02020603050405020304" pitchFamily="18" charset="0"/>
              </a:rPr>
              <a:t>Leslie, Letcher, Magoffin, Martin, Perry, and Pike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29838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 Box 27"/>
          <p:cNvSpPr txBox="1">
            <a:spLocks noChangeArrowheads="1"/>
          </p:cNvSpPr>
          <p:nvPr/>
        </p:nvSpPr>
        <p:spPr bwMode="auto">
          <a:xfrm>
            <a:off x="4678740" y="4449744"/>
            <a:ext cx="5311655" cy="305136"/>
          </a:xfrm>
          <a:prstGeom prst="rect">
            <a:avLst/>
          </a:prstGeom>
          <a:solidFill>
            <a:srgbClr val="FFFFFF"/>
          </a:solidFill>
          <a:ln w="9525">
            <a:solidFill>
              <a:srgbClr val="000000"/>
            </a:solidFill>
            <a:miter lim="800000"/>
            <a:headEnd/>
            <a:tailEnd/>
          </a:ln>
        </p:spPr>
        <p:txBody>
          <a:bodyPr vert="horz" wrap="square" lIns="86027" tIns="43013" rIns="86027" bIns="43013" numCol="1" anchor="t" anchorCtr="0" compatLnSpc="1">
            <a:prstTxWarp prst="textNoShape">
              <a:avLst/>
            </a:prstTxWarp>
          </a:bodyPr>
          <a:lstStyle/>
          <a:p>
            <a:endParaRPr lang="en-US"/>
          </a:p>
        </p:txBody>
      </p:sp>
      <p:sp>
        <p:nvSpPr>
          <p:cNvPr id="28" name="Text Box 35"/>
          <p:cNvSpPr txBox="1">
            <a:spLocks noChangeArrowheads="1"/>
          </p:cNvSpPr>
          <p:nvPr/>
        </p:nvSpPr>
        <p:spPr bwMode="auto">
          <a:xfrm>
            <a:off x="3721230" y="3668649"/>
            <a:ext cx="6269165" cy="275854"/>
          </a:xfrm>
          <a:prstGeom prst="rect">
            <a:avLst/>
          </a:prstGeom>
          <a:solidFill>
            <a:srgbClr val="FFFFFF"/>
          </a:solidFill>
          <a:ln w="9525">
            <a:solidFill>
              <a:srgbClr val="000000"/>
            </a:solidFill>
            <a:miter lim="800000"/>
            <a:headEnd/>
            <a:tailEnd/>
          </a:ln>
        </p:spPr>
        <p:txBody>
          <a:bodyPr vert="horz" wrap="square" lIns="86027" tIns="43013" rIns="86027" bIns="43013" numCol="1" anchor="t" anchorCtr="0" compatLnSpc="1">
            <a:prstTxWarp prst="textNoShape">
              <a:avLst/>
            </a:prstTxWarp>
          </a:bodyPr>
          <a:lstStyle/>
          <a:p>
            <a:endParaRPr lang="en-US"/>
          </a:p>
        </p:txBody>
      </p:sp>
      <p:sp>
        <p:nvSpPr>
          <p:cNvPr id="29" name="Text Box 34"/>
          <p:cNvSpPr txBox="1">
            <a:spLocks noChangeArrowheads="1"/>
          </p:cNvSpPr>
          <p:nvPr/>
        </p:nvSpPr>
        <p:spPr bwMode="auto">
          <a:xfrm>
            <a:off x="5132298" y="4041271"/>
            <a:ext cx="4868177" cy="312820"/>
          </a:xfrm>
          <a:prstGeom prst="rect">
            <a:avLst/>
          </a:prstGeom>
          <a:solidFill>
            <a:srgbClr val="FFFFFF"/>
          </a:solidFill>
          <a:ln w="9525">
            <a:solidFill>
              <a:srgbClr val="000000"/>
            </a:solidFill>
            <a:miter lim="800000"/>
            <a:headEnd/>
            <a:tailEnd/>
          </a:ln>
        </p:spPr>
        <p:txBody>
          <a:bodyPr vert="horz" wrap="square" lIns="86027" tIns="43013" rIns="86027" bIns="43013" numCol="1" anchor="t" anchorCtr="0" compatLnSpc="1">
            <a:prstTxWarp prst="textNoShape">
              <a:avLst/>
            </a:prstTxWarp>
          </a:bodyPr>
          <a:lstStyle/>
          <a:p>
            <a:endParaRPr lang="en-US"/>
          </a:p>
        </p:txBody>
      </p:sp>
      <p:sp>
        <p:nvSpPr>
          <p:cNvPr id="30" name="Text Box 33"/>
          <p:cNvSpPr txBox="1">
            <a:spLocks noChangeArrowheads="1"/>
          </p:cNvSpPr>
          <p:nvPr/>
        </p:nvSpPr>
        <p:spPr bwMode="auto">
          <a:xfrm>
            <a:off x="6069648" y="3291843"/>
            <a:ext cx="3880431" cy="302243"/>
          </a:xfrm>
          <a:prstGeom prst="rect">
            <a:avLst/>
          </a:prstGeom>
          <a:solidFill>
            <a:srgbClr val="FFFFFF"/>
          </a:solidFill>
          <a:ln w="9525">
            <a:solidFill>
              <a:srgbClr val="000000"/>
            </a:solidFill>
            <a:miter lim="800000"/>
            <a:headEnd/>
            <a:tailEnd/>
          </a:ln>
        </p:spPr>
        <p:txBody>
          <a:bodyPr vert="horz" wrap="square" lIns="86027" tIns="43013" rIns="86027" bIns="43013" numCol="1" anchor="t" anchorCtr="0" compatLnSpc="1">
            <a:prstTxWarp prst="textNoShape">
              <a:avLst/>
            </a:prstTxWarp>
          </a:bodyPr>
          <a:lstStyle/>
          <a:p>
            <a:endParaRPr lang="en-US"/>
          </a:p>
        </p:txBody>
      </p:sp>
      <p:sp>
        <p:nvSpPr>
          <p:cNvPr id="31" name="Text Box 31"/>
          <p:cNvSpPr txBox="1">
            <a:spLocks noChangeArrowheads="1"/>
          </p:cNvSpPr>
          <p:nvPr/>
        </p:nvSpPr>
        <p:spPr bwMode="auto">
          <a:xfrm>
            <a:off x="3170388" y="2946291"/>
            <a:ext cx="2520770" cy="270246"/>
          </a:xfrm>
          <a:prstGeom prst="rect">
            <a:avLst/>
          </a:prstGeom>
          <a:solidFill>
            <a:srgbClr val="FFFFFF"/>
          </a:solidFill>
          <a:ln w="9525">
            <a:solidFill>
              <a:srgbClr val="000000"/>
            </a:solidFill>
            <a:miter lim="800000"/>
            <a:headEnd/>
            <a:tailEnd/>
          </a:ln>
        </p:spPr>
        <p:txBody>
          <a:bodyPr vert="horz" wrap="square" lIns="86027" tIns="43013" rIns="86027" bIns="43013" numCol="1" anchor="t" anchorCtr="0" compatLnSpc="1">
            <a:prstTxWarp prst="textNoShape">
              <a:avLst/>
            </a:prstTxWarp>
          </a:bodyPr>
          <a:lstStyle/>
          <a:p>
            <a:endParaRPr lang="en-US"/>
          </a:p>
        </p:txBody>
      </p:sp>
      <p:sp>
        <p:nvSpPr>
          <p:cNvPr id="32" name="Text Box 32"/>
          <p:cNvSpPr txBox="1">
            <a:spLocks noChangeArrowheads="1"/>
          </p:cNvSpPr>
          <p:nvPr/>
        </p:nvSpPr>
        <p:spPr bwMode="auto">
          <a:xfrm>
            <a:off x="7531109" y="2888773"/>
            <a:ext cx="2439128" cy="293065"/>
          </a:xfrm>
          <a:prstGeom prst="rect">
            <a:avLst/>
          </a:prstGeom>
          <a:solidFill>
            <a:srgbClr val="FFFFFF"/>
          </a:solidFill>
          <a:ln w="9525">
            <a:solidFill>
              <a:srgbClr val="000000"/>
            </a:solidFill>
            <a:miter lim="800000"/>
            <a:headEnd/>
            <a:tailEnd/>
          </a:ln>
        </p:spPr>
        <p:txBody>
          <a:bodyPr vert="horz" wrap="square" lIns="86027" tIns="43013" rIns="86027" bIns="43013" numCol="1" anchor="t" anchorCtr="0" compatLnSpc="1">
            <a:prstTxWarp prst="textNoShape">
              <a:avLst/>
            </a:prstTxWarp>
          </a:bodyPr>
          <a:lstStyle/>
          <a:p>
            <a:endParaRPr lang="en-US"/>
          </a:p>
        </p:txBody>
      </p:sp>
      <p:sp>
        <p:nvSpPr>
          <p:cNvPr id="33" name="Text Box 30"/>
          <p:cNvSpPr txBox="1">
            <a:spLocks noChangeArrowheads="1"/>
          </p:cNvSpPr>
          <p:nvPr/>
        </p:nvSpPr>
        <p:spPr bwMode="auto">
          <a:xfrm>
            <a:off x="4225182" y="1463331"/>
            <a:ext cx="5745054" cy="266104"/>
          </a:xfrm>
          <a:prstGeom prst="rect">
            <a:avLst/>
          </a:prstGeom>
          <a:solidFill>
            <a:srgbClr val="FFFFFF"/>
          </a:solidFill>
          <a:ln w="9525">
            <a:solidFill>
              <a:srgbClr val="000000"/>
            </a:solidFill>
            <a:miter lim="800000"/>
            <a:headEnd/>
            <a:tailEnd/>
          </a:ln>
        </p:spPr>
        <p:txBody>
          <a:bodyPr vert="horz" wrap="square" lIns="86027" tIns="43013" rIns="86027" bIns="43013" numCol="1" anchor="t" anchorCtr="0" compatLnSpc="1">
            <a:prstTxWarp prst="textNoShape">
              <a:avLst/>
            </a:prstTxWarp>
          </a:bodyPr>
          <a:lstStyle/>
          <a:p>
            <a:endParaRPr lang="en-US"/>
          </a:p>
        </p:txBody>
      </p:sp>
      <p:sp>
        <p:nvSpPr>
          <p:cNvPr id="34" name="Text Box 28"/>
          <p:cNvSpPr txBox="1">
            <a:spLocks noChangeArrowheads="1"/>
          </p:cNvSpPr>
          <p:nvPr/>
        </p:nvSpPr>
        <p:spPr bwMode="auto">
          <a:xfrm>
            <a:off x="6724786" y="2152112"/>
            <a:ext cx="3255529" cy="292028"/>
          </a:xfrm>
          <a:prstGeom prst="rect">
            <a:avLst/>
          </a:prstGeom>
          <a:solidFill>
            <a:srgbClr val="FFFFFF"/>
          </a:solidFill>
          <a:ln w="9525">
            <a:solidFill>
              <a:srgbClr val="000000"/>
            </a:solidFill>
            <a:miter lim="800000"/>
            <a:headEnd/>
            <a:tailEnd/>
          </a:ln>
        </p:spPr>
        <p:txBody>
          <a:bodyPr vert="horz" wrap="square" lIns="86027" tIns="43013" rIns="86027" bIns="43013" numCol="1" anchor="t" anchorCtr="0" compatLnSpc="1">
            <a:prstTxWarp prst="textNoShape">
              <a:avLst/>
            </a:prstTxWarp>
          </a:bodyPr>
          <a:lstStyle/>
          <a:p>
            <a:endParaRPr lang="en-US"/>
          </a:p>
        </p:txBody>
      </p:sp>
      <p:sp>
        <p:nvSpPr>
          <p:cNvPr id="35" name="Text Box 26"/>
          <p:cNvSpPr txBox="1">
            <a:spLocks noChangeArrowheads="1"/>
          </p:cNvSpPr>
          <p:nvPr/>
        </p:nvSpPr>
        <p:spPr bwMode="auto">
          <a:xfrm>
            <a:off x="3510647" y="1108039"/>
            <a:ext cx="6449510" cy="280204"/>
          </a:xfrm>
          <a:prstGeom prst="rect">
            <a:avLst/>
          </a:prstGeom>
          <a:solidFill>
            <a:srgbClr val="FFFFFF"/>
          </a:solidFill>
          <a:ln w="9525">
            <a:solidFill>
              <a:srgbClr val="000000"/>
            </a:solidFill>
            <a:miter lim="800000"/>
            <a:headEnd/>
            <a:tailEnd/>
          </a:ln>
        </p:spPr>
        <p:txBody>
          <a:bodyPr vert="horz" wrap="square" lIns="86027" tIns="43013" rIns="86027" bIns="43013" numCol="1" anchor="t" anchorCtr="0" compatLnSpc="1">
            <a:prstTxWarp prst="textNoShape">
              <a:avLst/>
            </a:prstTxWarp>
          </a:bodyPr>
          <a:lstStyle/>
          <a:p>
            <a:endParaRPr lang="en-US"/>
          </a:p>
        </p:txBody>
      </p:sp>
      <p:sp>
        <p:nvSpPr>
          <p:cNvPr id="36" name="Text Box 25"/>
          <p:cNvSpPr txBox="1">
            <a:spLocks noChangeArrowheads="1"/>
          </p:cNvSpPr>
          <p:nvPr/>
        </p:nvSpPr>
        <p:spPr bwMode="auto">
          <a:xfrm>
            <a:off x="4346130" y="1768850"/>
            <a:ext cx="5624106" cy="282596"/>
          </a:xfrm>
          <a:prstGeom prst="rect">
            <a:avLst/>
          </a:prstGeom>
          <a:solidFill>
            <a:srgbClr val="FFFFFF"/>
          </a:solidFill>
          <a:ln w="9525">
            <a:solidFill>
              <a:srgbClr val="000000"/>
            </a:solidFill>
            <a:miter lim="800000"/>
            <a:headEnd/>
            <a:tailEnd/>
          </a:ln>
        </p:spPr>
        <p:txBody>
          <a:bodyPr vert="horz" wrap="square" lIns="86027" tIns="43013" rIns="86027" bIns="43013" numCol="1" anchor="t" anchorCtr="0" compatLnSpc="1">
            <a:prstTxWarp prst="textNoShape">
              <a:avLst/>
            </a:prstTxWarp>
          </a:bodyPr>
          <a:lstStyle/>
          <a:p>
            <a:endParaRPr lang="en-US"/>
          </a:p>
        </p:txBody>
      </p:sp>
      <p:sp>
        <p:nvSpPr>
          <p:cNvPr id="37" name="Text Box 24"/>
          <p:cNvSpPr txBox="1">
            <a:spLocks noChangeArrowheads="1"/>
          </p:cNvSpPr>
          <p:nvPr/>
        </p:nvSpPr>
        <p:spPr bwMode="auto">
          <a:xfrm>
            <a:off x="3731310" y="2528920"/>
            <a:ext cx="6238927" cy="290456"/>
          </a:xfrm>
          <a:prstGeom prst="rect">
            <a:avLst/>
          </a:prstGeom>
          <a:solidFill>
            <a:srgbClr val="FFFFFF"/>
          </a:solidFill>
          <a:ln w="9525">
            <a:solidFill>
              <a:srgbClr val="000000"/>
            </a:solidFill>
            <a:miter lim="800000"/>
            <a:headEnd/>
            <a:tailEnd/>
          </a:ln>
        </p:spPr>
        <p:txBody>
          <a:bodyPr vert="horz" wrap="square" lIns="86027" tIns="43013" rIns="86027" bIns="43013" numCol="1" anchor="t" anchorCtr="0" compatLnSpc="1">
            <a:prstTxWarp prst="textNoShape">
              <a:avLst/>
            </a:prstTxWarp>
          </a:bodyPr>
          <a:lstStyle/>
          <a:p>
            <a:endParaRPr lang="en-US"/>
          </a:p>
        </p:txBody>
      </p:sp>
      <p:sp>
        <p:nvSpPr>
          <p:cNvPr id="38" name="Text Box 29"/>
          <p:cNvSpPr txBox="1">
            <a:spLocks noChangeArrowheads="1"/>
          </p:cNvSpPr>
          <p:nvPr/>
        </p:nvSpPr>
        <p:spPr bwMode="auto">
          <a:xfrm>
            <a:off x="3136647" y="2173338"/>
            <a:ext cx="2556446" cy="296773"/>
          </a:xfrm>
          <a:prstGeom prst="rect">
            <a:avLst/>
          </a:prstGeom>
          <a:solidFill>
            <a:srgbClr val="FFFFFF"/>
          </a:solidFill>
          <a:ln w="9525">
            <a:solidFill>
              <a:srgbClr val="000000"/>
            </a:solidFill>
            <a:miter lim="800000"/>
            <a:headEnd/>
            <a:tailEnd/>
          </a:ln>
        </p:spPr>
        <p:txBody>
          <a:bodyPr vert="horz" wrap="square" lIns="86027" tIns="43013" rIns="86027" bIns="43013" numCol="1" anchor="t" anchorCtr="0" compatLnSpc="1">
            <a:prstTxWarp prst="textNoShape">
              <a:avLst/>
            </a:prstTxWarp>
          </a:bodyPr>
          <a:lstStyle/>
          <a:p>
            <a:endParaRPr lang="en-US"/>
          </a:p>
        </p:txBody>
      </p:sp>
      <p:sp>
        <p:nvSpPr>
          <p:cNvPr id="39" name="Rectangle 36"/>
          <p:cNvSpPr>
            <a:spLocks noChangeArrowheads="1"/>
          </p:cNvSpPr>
          <p:nvPr/>
        </p:nvSpPr>
        <p:spPr bwMode="auto">
          <a:xfrm>
            <a:off x="78059" y="-283071"/>
            <a:ext cx="11633295" cy="1333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6027" tIns="43013" rIns="86027" bIns="43013" numCol="1" anchor="ctr" anchorCtr="0" compatLnSpc="1">
            <a:prstTxWarp prst="textNoShape">
              <a:avLst/>
            </a:prstTxWarp>
            <a:spAutoFit/>
          </a:bodyPr>
          <a:lstStyle/>
          <a:p>
            <a:pPr algn="r" defTabSz="860268" eaLnBrk="0" fontAlgn="base" hangingPunct="0">
              <a:spcBef>
                <a:spcPct val="0"/>
              </a:spcBef>
              <a:spcAft>
                <a:spcPct val="0"/>
              </a:spcAft>
            </a:pPr>
            <a:r>
              <a:rPr lang="en-US" altLang="en-US" sz="1300" b="1" dirty="0">
                <a:solidFill>
                  <a:srgbClr val="002060"/>
                </a:solidFill>
                <a:latin typeface="Arial"/>
                <a:ea typeface="Calibri"/>
                <a:cs typeface="Times New Roman"/>
              </a:rPr>
              <a:t>                                                                                                                                                                                           								</a:t>
            </a:r>
            <a:r>
              <a:rPr lang="en-US" altLang="en-US" sz="1000" b="1" dirty="0">
                <a:latin typeface="Arial"/>
                <a:ea typeface="Calibri"/>
                <a:cs typeface="Arial"/>
              </a:rPr>
              <a:t>PAGE 8</a:t>
            </a:r>
            <a:endParaRPr lang="en-US" altLang="en-US" sz="1000" dirty="0">
              <a:latin typeface="Arial"/>
              <a:ea typeface="Calibri"/>
              <a:cs typeface="Arial"/>
            </a:endParaRPr>
          </a:p>
          <a:p>
            <a:pPr algn="ctr" defTabSz="860268" eaLnBrk="0" fontAlgn="base" hangingPunct="0">
              <a:spcBef>
                <a:spcPct val="0"/>
              </a:spcBef>
              <a:spcAft>
                <a:spcPct val="0"/>
              </a:spcAft>
            </a:pPr>
            <a:r>
              <a:rPr lang="en-US" altLang="en-US" sz="1200" b="1" dirty="0">
                <a:latin typeface="Arial" panose="020B0604020202020204" pitchFamily="34" charset="0"/>
                <a:ea typeface="Calibri" panose="020F0502020204030204" pitchFamily="34" charset="0"/>
                <a:cs typeface="Arial" panose="020B0604020202020204" pitchFamily="34" charset="0"/>
              </a:rPr>
              <a:t>CEDAR, INC</a:t>
            </a:r>
          </a:p>
          <a:p>
            <a:pPr algn="ctr" defTabSz="860268" eaLnBrk="0" fontAlgn="base" hangingPunct="0">
              <a:spcBef>
                <a:spcPct val="0"/>
              </a:spcBef>
              <a:spcAft>
                <a:spcPct val="0"/>
              </a:spcAft>
            </a:pPr>
            <a:endParaRPr lang="en-US" altLang="en-US" sz="500" dirty="0"/>
          </a:p>
          <a:p>
            <a:pPr algn="ctr" defTabSz="860268" eaLnBrk="0" fontAlgn="base" hangingPunct="0">
              <a:spcBef>
                <a:spcPct val="0"/>
              </a:spcBef>
              <a:spcAft>
                <a:spcPct val="0"/>
              </a:spcAft>
            </a:pPr>
            <a:r>
              <a:rPr lang="en-US" altLang="en-US" sz="1300" b="1" dirty="0">
                <a:solidFill>
                  <a:srgbClr val="002060"/>
                </a:solidFill>
                <a:latin typeface="Arial" panose="020B0604020202020204" pitchFamily="34" charset="0"/>
                <a:ea typeface="Calibri" panose="020F0502020204030204" pitchFamily="34" charset="0"/>
                <a:cs typeface="Arial" panose="020B0604020202020204" pitchFamily="34" charset="0"/>
              </a:rPr>
              <a:t> STUDY-UNIT PROPOSAL/GRANT REQUEST</a:t>
            </a:r>
            <a:endParaRPr lang="en-US" altLang="en-US" sz="800" b="1" dirty="0">
              <a:solidFill>
                <a:srgbClr val="002060"/>
              </a:solidFill>
            </a:endParaRPr>
          </a:p>
          <a:p>
            <a:pPr algn="ctr" defTabSz="860268" eaLnBrk="0" fontAlgn="base" hangingPunct="0">
              <a:spcBef>
                <a:spcPct val="0"/>
              </a:spcBef>
              <a:spcAft>
                <a:spcPct val="0"/>
              </a:spcAft>
            </a:pPr>
            <a:r>
              <a:rPr lang="en-US" altLang="en-US" sz="1300" b="1" dirty="0">
                <a:solidFill>
                  <a:srgbClr val="002060"/>
                </a:solidFill>
                <a:latin typeface="Arial" panose="020B0604020202020204" pitchFamily="34" charset="0"/>
                <a:ea typeface="Calibri" panose="020F0502020204030204" pitchFamily="34" charset="0"/>
                <a:cs typeface="Arial" panose="020B0604020202020204" pitchFamily="34" charset="0"/>
              </a:rPr>
              <a:t>APPLICATION</a:t>
            </a:r>
            <a:endParaRPr lang="en-US" altLang="en-US" sz="800" b="1" dirty="0">
              <a:solidFill>
                <a:srgbClr val="002060"/>
              </a:solidFill>
            </a:endParaRPr>
          </a:p>
          <a:p>
            <a:pPr algn="ctr" defTabSz="860268" eaLnBrk="0" fontAlgn="base" hangingPunct="0">
              <a:spcBef>
                <a:spcPct val="0"/>
              </a:spcBef>
              <a:spcAft>
                <a:spcPct val="0"/>
              </a:spcAft>
            </a:pPr>
            <a:r>
              <a:rPr lang="en-US" altLang="en-US" sz="1200" b="1" dirty="0">
                <a:latin typeface="Arial" panose="020B0604020202020204" pitchFamily="34" charset="0"/>
                <a:ea typeface="Calibri" panose="020F0502020204030204" pitchFamily="34" charset="0"/>
                <a:cs typeface="Arial" panose="020B0604020202020204" pitchFamily="34" charset="0"/>
              </a:rPr>
              <a:t>2023-2024</a:t>
            </a:r>
            <a:endParaRPr lang="en-US" altLang="en-US" sz="1200" b="1" dirty="0">
              <a:latin typeface="Arial" panose="020B0604020202020204" pitchFamily="34" charset="0"/>
            </a:endParaRPr>
          </a:p>
        </p:txBody>
      </p:sp>
      <p:sp>
        <p:nvSpPr>
          <p:cNvPr id="40" name="Rectangle 37"/>
          <p:cNvSpPr>
            <a:spLocks noChangeArrowheads="1"/>
          </p:cNvSpPr>
          <p:nvPr/>
        </p:nvSpPr>
        <p:spPr bwMode="auto">
          <a:xfrm>
            <a:off x="2327008" y="1127556"/>
            <a:ext cx="250678" cy="938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6027" tIns="0" rIns="86027" bIns="0" numCol="1" anchor="ctr" anchorCtr="0" compatLnSpc="1">
            <a:prstTxWarp prst="textNoShape">
              <a:avLst/>
            </a:prstTxWarp>
            <a:spAutoFit/>
          </a:bodyPr>
          <a:lstStyle/>
          <a:p>
            <a:pPr defTabSz="860268" eaLnBrk="0" fontAlgn="base" hangingPunct="0">
              <a:spcBef>
                <a:spcPct val="0"/>
              </a:spcBef>
              <a:spcAft>
                <a:spcPct val="0"/>
              </a:spcAft>
            </a:pPr>
            <a:endParaRPr lang="en-US" altLang="en-US" sz="1700">
              <a:latin typeface="Arial" panose="020B0604020202020204" pitchFamily="34" charset="0"/>
            </a:endParaRPr>
          </a:p>
          <a:p>
            <a:pPr defTabSz="860268" eaLnBrk="0" fontAlgn="base" hangingPunct="0">
              <a:spcBef>
                <a:spcPct val="0"/>
              </a:spcBef>
              <a:spcAft>
                <a:spcPct val="0"/>
              </a:spcAft>
            </a:pPr>
            <a:br>
              <a:rPr lang="en-US" altLang="en-US" sz="1700">
                <a:latin typeface="Arial" panose="020B0604020202020204" pitchFamily="34" charset="0"/>
              </a:rPr>
            </a:br>
            <a:endParaRPr lang="en-US" altLang="en-US" sz="1000">
              <a:latin typeface="Arial" panose="020B0604020202020204" pitchFamily="34" charset="0"/>
              <a:ea typeface="Calibri" panose="020F0502020204030204" pitchFamily="34" charset="0"/>
              <a:cs typeface="Times New Roman" panose="02020603050405020304" pitchFamily="18" charset="0"/>
            </a:endParaRPr>
          </a:p>
          <a:p>
            <a:pPr defTabSz="860268" eaLnBrk="0" fontAlgn="base" hangingPunct="0">
              <a:spcBef>
                <a:spcPct val="0"/>
              </a:spcBef>
              <a:spcAft>
                <a:spcPct val="0"/>
              </a:spcAft>
              <a:buFontTx/>
              <a:buChar char="•"/>
            </a:pPr>
            <a:endParaRPr lang="en-US" altLang="en-US" sz="1700">
              <a:latin typeface="Arial" panose="020B0604020202020204" pitchFamily="34" charset="0"/>
            </a:endParaRPr>
          </a:p>
        </p:txBody>
      </p:sp>
      <p:sp>
        <p:nvSpPr>
          <p:cNvPr id="41" name="Rectangle 38"/>
          <p:cNvSpPr>
            <a:spLocks noChangeArrowheads="1"/>
          </p:cNvSpPr>
          <p:nvPr/>
        </p:nvSpPr>
        <p:spPr bwMode="auto">
          <a:xfrm>
            <a:off x="1907004" y="1175509"/>
            <a:ext cx="9564005" cy="552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19444" numCol="1" anchor="ctr" anchorCtr="0" compatLnSpc="1">
            <a:prstTxWarp prst="textNoShape">
              <a:avLst/>
            </a:prstTxWarp>
            <a:spAutoFit/>
          </a:bodyPr>
          <a:lstStyle/>
          <a:p>
            <a:pPr defTabSz="860268" eaLnBrk="0" fontAlgn="base" hangingPunct="0">
              <a:spcBef>
                <a:spcPct val="0"/>
              </a:spcBef>
              <a:spcAft>
                <a:spcPct val="0"/>
              </a:spcAft>
            </a:pPr>
            <a:r>
              <a:rPr lang="en-US" altLang="en-US" sz="1000" b="1">
                <a:latin typeface="Arial" panose="020B0604020202020204" pitchFamily="34" charset="0"/>
                <a:ea typeface="Calibri" panose="020F0502020204030204" pitchFamily="34" charset="0"/>
                <a:cs typeface="Arial" panose="020B0604020202020204" pitchFamily="34" charset="0"/>
              </a:rPr>
              <a:t>1.  Applicant’s Name </a:t>
            </a:r>
            <a:endParaRPr lang="en-US" altLang="en-US" sz="1000">
              <a:ea typeface="Calibri" panose="020F0502020204030204" pitchFamily="34" charset="0"/>
              <a:cs typeface="Times New Roman" panose="02020603050405020304" pitchFamily="18" charset="0"/>
            </a:endParaRPr>
          </a:p>
          <a:p>
            <a:pPr defTabSz="860268" eaLnBrk="0" fontAlgn="base" hangingPunct="0">
              <a:spcBef>
                <a:spcPct val="0"/>
              </a:spcBef>
              <a:spcAft>
                <a:spcPct val="0"/>
              </a:spcAft>
              <a:buFontTx/>
              <a:buChar char="•"/>
            </a:pPr>
            <a:endParaRPr lang="en-US" altLang="en-US" sz="1700">
              <a:latin typeface="Arial" panose="020B0604020202020204" pitchFamily="34" charset="0"/>
            </a:endParaRPr>
          </a:p>
        </p:txBody>
      </p:sp>
      <p:sp>
        <p:nvSpPr>
          <p:cNvPr id="42" name="Rectangle 39"/>
          <p:cNvSpPr>
            <a:spLocks noChangeArrowheads="1"/>
          </p:cNvSpPr>
          <p:nvPr/>
        </p:nvSpPr>
        <p:spPr bwMode="auto">
          <a:xfrm>
            <a:off x="1927162" y="1486519"/>
            <a:ext cx="2580234" cy="536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19444" numCol="1" anchor="ctr" anchorCtr="0" compatLnSpc="1">
            <a:prstTxWarp prst="textNoShape">
              <a:avLst/>
            </a:prstTxWarp>
            <a:spAutoFit/>
          </a:bodyPr>
          <a:lstStyle/>
          <a:p>
            <a:pPr defTabSz="860268" eaLnBrk="0" fontAlgn="base" hangingPunct="0">
              <a:spcBef>
                <a:spcPct val="0"/>
              </a:spcBef>
              <a:spcAft>
                <a:spcPct val="0"/>
              </a:spcAft>
            </a:pPr>
            <a:r>
              <a:rPr lang="en-US" altLang="en-US" sz="1000" b="1">
                <a:latin typeface="Arial" panose="020B0604020202020204" pitchFamily="34" charset="0"/>
                <a:ea typeface="Calibri" panose="020F0502020204030204" pitchFamily="34" charset="0"/>
                <a:cs typeface="Arial" panose="020B0604020202020204" pitchFamily="34" charset="0"/>
              </a:rPr>
              <a:t>2.  </a:t>
            </a:r>
            <a:r>
              <a:rPr lang="en-US" altLang="en-US" sz="1000" b="1">
                <a:solidFill>
                  <a:srgbClr val="FF0000"/>
                </a:solidFill>
                <a:latin typeface="Arial" panose="020B0604020202020204" pitchFamily="34" charset="0"/>
                <a:ea typeface="Calibri" panose="020F0502020204030204" pitchFamily="34" charset="0"/>
                <a:cs typeface="Arial" panose="020B0604020202020204" pitchFamily="34" charset="0"/>
              </a:rPr>
              <a:t>COMPLETE</a:t>
            </a:r>
            <a:r>
              <a:rPr lang="en-US" altLang="en-US" sz="1000" b="1">
                <a:latin typeface="Arial" panose="020B0604020202020204" pitchFamily="34" charset="0"/>
                <a:ea typeface="Calibri" panose="020F0502020204030204" pitchFamily="34" charset="0"/>
                <a:cs typeface="Arial" panose="020B0604020202020204" pitchFamily="34" charset="0"/>
              </a:rPr>
              <a:t> Home Street Address</a:t>
            </a:r>
            <a:endParaRPr lang="en-US" altLang="en-US" sz="1000">
              <a:ea typeface="Calibri" panose="020F0502020204030204" pitchFamily="34" charset="0"/>
              <a:cs typeface="Times New Roman" panose="02020603050405020304" pitchFamily="18" charset="0"/>
            </a:endParaRPr>
          </a:p>
          <a:p>
            <a:pPr defTabSz="860268" eaLnBrk="0" fontAlgn="base" hangingPunct="0">
              <a:spcBef>
                <a:spcPct val="0"/>
              </a:spcBef>
              <a:spcAft>
                <a:spcPct val="0"/>
              </a:spcAft>
              <a:buFontTx/>
              <a:buChar char="•"/>
            </a:pPr>
            <a:endParaRPr lang="en-US" altLang="en-US" sz="1700">
              <a:latin typeface="Arial" panose="020B0604020202020204" pitchFamily="34" charset="0"/>
            </a:endParaRPr>
          </a:p>
        </p:txBody>
      </p:sp>
      <p:sp>
        <p:nvSpPr>
          <p:cNvPr id="43" name="Rectangle 40"/>
          <p:cNvSpPr>
            <a:spLocks noChangeArrowheads="1"/>
          </p:cNvSpPr>
          <p:nvPr/>
        </p:nvSpPr>
        <p:spPr bwMode="auto">
          <a:xfrm>
            <a:off x="1917081" y="1841888"/>
            <a:ext cx="2560076" cy="536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19444" numCol="1" anchor="ctr" anchorCtr="0" compatLnSpc="1">
            <a:prstTxWarp prst="textNoShape">
              <a:avLst/>
            </a:prstTxWarp>
            <a:spAutoFit/>
          </a:bodyPr>
          <a:lstStyle/>
          <a:p>
            <a:pPr defTabSz="860268" eaLnBrk="0" fontAlgn="base" hangingPunct="0">
              <a:spcBef>
                <a:spcPct val="0"/>
              </a:spcBef>
              <a:spcAft>
                <a:spcPct val="0"/>
              </a:spcAft>
            </a:pPr>
            <a:r>
              <a:rPr lang="en-US" altLang="en-US" sz="1000" b="1">
                <a:latin typeface="Arial" panose="020B0604020202020204" pitchFamily="34" charset="0"/>
                <a:ea typeface="Calibri" panose="020F0502020204030204" pitchFamily="34" charset="0"/>
                <a:cs typeface="Arial" panose="020B0604020202020204" pitchFamily="34" charset="0"/>
              </a:rPr>
              <a:t>3.  </a:t>
            </a:r>
            <a:r>
              <a:rPr lang="en-US" altLang="en-US" sz="1000" b="1">
                <a:solidFill>
                  <a:srgbClr val="FF0000"/>
                </a:solidFill>
                <a:latin typeface="Arial" panose="020B0604020202020204" pitchFamily="34" charset="0"/>
                <a:ea typeface="Calibri" panose="020F0502020204030204" pitchFamily="34" charset="0"/>
                <a:cs typeface="Arial" panose="020B0604020202020204" pitchFamily="34" charset="0"/>
              </a:rPr>
              <a:t>COMPLETE</a:t>
            </a:r>
            <a:r>
              <a:rPr lang="en-US" altLang="en-US" sz="1000" b="1">
                <a:latin typeface="Arial" panose="020B0604020202020204" pitchFamily="34" charset="0"/>
                <a:ea typeface="Calibri" panose="020F0502020204030204" pitchFamily="34" charset="0"/>
                <a:cs typeface="Arial" panose="020B0604020202020204" pitchFamily="34" charset="0"/>
              </a:rPr>
              <a:t> Home Mailing Address </a:t>
            </a:r>
            <a:endParaRPr lang="en-US" altLang="en-US" sz="1000">
              <a:ea typeface="Calibri" panose="020F0502020204030204" pitchFamily="34" charset="0"/>
              <a:cs typeface="Times New Roman" panose="02020603050405020304" pitchFamily="18" charset="0"/>
            </a:endParaRPr>
          </a:p>
          <a:p>
            <a:pPr defTabSz="860268" eaLnBrk="0" fontAlgn="base" hangingPunct="0">
              <a:spcBef>
                <a:spcPct val="0"/>
              </a:spcBef>
              <a:spcAft>
                <a:spcPct val="0"/>
              </a:spcAft>
              <a:buFontTx/>
              <a:buChar char="•"/>
            </a:pPr>
            <a:endParaRPr lang="en-US" altLang="en-US" sz="1700">
              <a:latin typeface="Arial" panose="020B0604020202020204" pitchFamily="34" charset="0"/>
            </a:endParaRPr>
          </a:p>
        </p:txBody>
      </p:sp>
      <p:sp>
        <p:nvSpPr>
          <p:cNvPr id="44" name="Rectangle 41"/>
          <p:cNvSpPr>
            <a:spLocks noChangeArrowheads="1"/>
          </p:cNvSpPr>
          <p:nvPr/>
        </p:nvSpPr>
        <p:spPr bwMode="auto">
          <a:xfrm>
            <a:off x="1927162" y="2204029"/>
            <a:ext cx="5130233" cy="552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19444" numCol="1" anchor="ctr" anchorCtr="0" compatLnSpc="1">
            <a:prstTxWarp prst="textNoShape">
              <a:avLst/>
            </a:prstTxWarp>
            <a:spAutoFit/>
          </a:bodyPr>
          <a:lstStyle/>
          <a:p>
            <a:pPr defTabSz="860268" eaLnBrk="0" fontAlgn="base" hangingPunct="0">
              <a:spcBef>
                <a:spcPct val="0"/>
              </a:spcBef>
              <a:spcAft>
                <a:spcPct val="0"/>
              </a:spcAft>
            </a:pPr>
            <a:r>
              <a:rPr lang="en-US" altLang="en-US" sz="1000" b="1">
                <a:latin typeface="Arial" panose="020B0604020202020204" pitchFamily="34" charset="0"/>
                <a:ea typeface="Calibri" panose="020F0502020204030204" pitchFamily="34" charset="0"/>
                <a:cs typeface="Arial" panose="020B0604020202020204" pitchFamily="34" charset="0"/>
              </a:rPr>
              <a:t>4.  Home Phone                                                                                    Cell Phone </a:t>
            </a:r>
            <a:endParaRPr lang="en-US" altLang="en-US" sz="1000">
              <a:ea typeface="Calibri" panose="020F0502020204030204" pitchFamily="34" charset="0"/>
              <a:cs typeface="Times New Roman" panose="02020603050405020304" pitchFamily="18" charset="0"/>
            </a:endParaRPr>
          </a:p>
          <a:p>
            <a:pPr defTabSz="860268" eaLnBrk="0" fontAlgn="base" hangingPunct="0">
              <a:spcBef>
                <a:spcPct val="0"/>
              </a:spcBef>
              <a:spcAft>
                <a:spcPct val="0"/>
              </a:spcAft>
              <a:buFontTx/>
              <a:buChar char="•"/>
            </a:pPr>
            <a:endParaRPr lang="en-US" altLang="en-US" sz="1700">
              <a:latin typeface="Arial" panose="020B0604020202020204" pitchFamily="34" charset="0"/>
            </a:endParaRPr>
          </a:p>
        </p:txBody>
      </p:sp>
      <p:sp>
        <p:nvSpPr>
          <p:cNvPr id="45" name="Rectangle 42"/>
          <p:cNvSpPr>
            <a:spLocks noChangeArrowheads="1"/>
          </p:cNvSpPr>
          <p:nvPr/>
        </p:nvSpPr>
        <p:spPr bwMode="auto">
          <a:xfrm>
            <a:off x="1917083" y="2606705"/>
            <a:ext cx="1720250" cy="551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19444" numCol="1" anchor="ctr" anchorCtr="0" compatLnSpc="1">
            <a:prstTxWarp prst="textNoShape">
              <a:avLst/>
            </a:prstTxWarp>
            <a:spAutoFit/>
          </a:bodyPr>
          <a:lstStyle/>
          <a:p>
            <a:pPr defTabSz="860268" eaLnBrk="0" fontAlgn="base" hangingPunct="0">
              <a:spcBef>
                <a:spcPct val="0"/>
              </a:spcBef>
              <a:spcAft>
                <a:spcPct val="0"/>
              </a:spcAft>
            </a:pPr>
            <a:r>
              <a:rPr lang="en-US" altLang="en-US" sz="1000" b="1">
                <a:latin typeface="Arial" panose="020B0604020202020204" pitchFamily="34" charset="0"/>
                <a:ea typeface="Calibri" panose="020F0502020204030204" pitchFamily="34" charset="0"/>
                <a:cs typeface="Arial" panose="020B0604020202020204" pitchFamily="34" charset="0"/>
              </a:rPr>
              <a:t>5.  Complete Email Address </a:t>
            </a:r>
            <a:endParaRPr lang="en-US" altLang="en-US" sz="1000">
              <a:ea typeface="Calibri" panose="020F0502020204030204" pitchFamily="34" charset="0"/>
              <a:cs typeface="Times New Roman" panose="02020603050405020304" pitchFamily="18" charset="0"/>
            </a:endParaRPr>
          </a:p>
          <a:p>
            <a:pPr defTabSz="860268" eaLnBrk="0" fontAlgn="base" hangingPunct="0">
              <a:spcBef>
                <a:spcPct val="0"/>
              </a:spcBef>
              <a:spcAft>
                <a:spcPct val="0"/>
              </a:spcAft>
              <a:buFontTx/>
              <a:buChar char="•"/>
            </a:pPr>
            <a:endParaRPr lang="en-US" altLang="en-US" sz="1700">
              <a:latin typeface="Arial" panose="020B0604020202020204" pitchFamily="34" charset="0"/>
            </a:endParaRPr>
          </a:p>
        </p:txBody>
      </p:sp>
      <p:sp>
        <p:nvSpPr>
          <p:cNvPr id="46" name="Rectangle 43"/>
          <p:cNvSpPr>
            <a:spLocks noChangeArrowheads="1"/>
          </p:cNvSpPr>
          <p:nvPr/>
        </p:nvSpPr>
        <p:spPr bwMode="auto">
          <a:xfrm>
            <a:off x="1957400" y="2998639"/>
            <a:ext cx="4172723" cy="552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19444" numCol="1" anchor="ctr" anchorCtr="0" compatLnSpc="1">
            <a:prstTxWarp prst="textNoShape">
              <a:avLst/>
            </a:prstTxWarp>
            <a:spAutoFit/>
          </a:bodyPr>
          <a:lstStyle/>
          <a:p>
            <a:pPr defTabSz="860268" eaLnBrk="0" fontAlgn="base" hangingPunct="0">
              <a:spcBef>
                <a:spcPct val="0"/>
              </a:spcBef>
              <a:spcAft>
                <a:spcPct val="0"/>
              </a:spcAft>
            </a:pPr>
            <a:r>
              <a:rPr lang="en-US" altLang="en-US" sz="1000" b="1">
                <a:latin typeface="Arial" panose="020B0604020202020204" pitchFamily="34" charset="0"/>
                <a:ea typeface="Calibri" panose="020F0502020204030204" pitchFamily="34" charset="0"/>
                <a:cs typeface="Arial" panose="020B0604020202020204" pitchFamily="34" charset="0"/>
              </a:rPr>
              <a:t>6.  School Name</a:t>
            </a:r>
            <a:endParaRPr lang="en-US" altLang="en-US" sz="1000">
              <a:ea typeface="Calibri" panose="020F0502020204030204" pitchFamily="34" charset="0"/>
              <a:cs typeface="Times New Roman" panose="02020603050405020304" pitchFamily="18" charset="0"/>
            </a:endParaRPr>
          </a:p>
          <a:p>
            <a:pPr defTabSz="860268" eaLnBrk="0" fontAlgn="base" hangingPunct="0">
              <a:spcBef>
                <a:spcPct val="0"/>
              </a:spcBef>
              <a:spcAft>
                <a:spcPct val="0"/>
              </a:spcAft>
              <a:buFontTx/>
              <a:buChar char="•"/>
            </a:pPr>
            <a:endParaRPr lang="en-US" altLang="en-US" sz="1700">
              <a:latin typeface="Arial" panose="020B0604020202020204" pitchFamily="34" charset="0"/>
            </a:endParaRPr>
          </a:p>
        </p:txBody>
      </p:sp>
      <p:sp>
        <p:nvSpPr>
          <p:cNvPr id="47" name="Rectangle 44"/>
          <p:cNvSpPr>
            <a:spLocks noChangeArrowheads="1"/>
          </p:cNvSpPr>
          <p:nvPr/>
        </p:nvSpPr>
        <p:spPr bwMode="auto">
          <a:xfrm>
            <a:off x="1937242" y="3338959"/>
            <a:ext cx="9376451" cy="552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19444" numCol="1" anchor="ctr" anchorCtr="0" compatLnSpc="1">
            <a:prstTxWarp prst="textNoShape">
              <a:avLst/>
            </a:prstTxWarp>
            <a:spAutoFit/>
          </a:bodyPr>
          <a:lstStyle/>
          <a:p>
            <a:pPr defTabSz="860268" eaLnBrk="0" fontAlgn="base" hangingPunct="0">
              <a:spcBef>
                <a:spcPct val="0"/>
              </a:spcBef>
              <a:spcAft>
                <a:spcPct val="0"/>
              </a:spcAft>
            </a:pPr>
            <a:r>
              <a:rPr lang="en-US" altLang="en-US" sz="1000" b="1">
                <a:latin typeface="Arial" panose="020B0604020202020204" pitchFamily="34" charset="0"/>
                <a:ea typeface="Calibri" panose="020F0502020204030204" pitchFamily="34" charset="0"/>
                <a:cs typeface="Arial" panose="020B0604020202020204" pitchFamily="34" charset="0"/>
              </a:rPr>
              <a:t>7.  Anticipated Number of Students to be Involved in Study Unit </a:t>
            </a:r>
            <a:endParaRPr lang="en-US" altLang="en-US" sz="1000">
              <a:ea typeface="Calibri" panose="020F0502020204030204" pitchFamily="34" charset="0"/>
              <a:cs typeface="Times New Roman" panose="02020603050405020304" pitchFamily="18" charset="0"/>
            </a:endParaRPr>
          </a:p>
          <a:p>
            <a:pPr defTabSz="860268" eaLnBrk="0" fontAlgn="base" hangingPunct="0">
              <a:spcBef>
                <a:spcPct val="0"/>
              </a:spcBef>
              <a:spcAft>
                <a:spcPct val="0"/>
              </a:spcAft>
              <a:buFontTx/>
              <a:buChar char="•"/>
            </a:pPr>
            <a:endParaRPr lang="en-US" altLang="en-US" sz="1700">
              <a:latin typeface="Arial" panose="020B0604020202020204" pitchFamily="34" charset="0"/>
            </a:endParaRPr>
          </a:p>
        </p:txBody>
      </p:sp>
      <p:sp>
        <p:nvSpPr>
          <p:cNvPr id="48" name="Rectangle 45"/>
          <p:cNvSpPr>
            <a:spLocks noChangeArrowheads="1"/>
          </p:cNvSpPr>
          <p:nvPr/>
        </p:nvSpPr>
        <p:spPr bwMode="auto">
          <a:xfrm>
            <a:off x="1957399" y="3698759"/>
            <a:ext cx="1753752" cy="552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19444" numCol="1" anchor="ctr" anchorCtr="0" compatLnSpc="1">
            <a:prstTxWarp prst="textNoShape">
              <a:avLst/>
            </a:prstTxWarp>
            <a:spAutoFit/>
          </a:bodyPr>
          <a:lstStyle/>
          <a:p>
            <a:pPr defTabSz="860268" eaLnBrk="0" fontAlgn="base" hangingPunct="0">
              <a:spcBef>
                <a:spcPct val="0"/>
              </a:spcBef>
              <a:spcAft>
                <a:spcPct val="0"/>
              </a:spcAft>
            </a:pPr>
            <a:r>
              <a:rPr lang="en-US" altLang="en-US" sz="1000" b="1">
                <a:latin typeface="Arial" panose="020B0604020202020204" pitchFamily="34" charset="0"/>
                <a:ea typeface="Calibri" panose="020F0502020204030204" pitchFamily="34" charset="0"/>
                <a:cs typeface="Arial" panose="020B0604020202020204" pitchFamily="34" charset="0"/>
              </a:rPr>
              <a:t>8.  Study Unit Title </a:t>
            </a:r>
            <a:endParaRPr lang="en-US" altLang="en-US" sz="1000">
              <a:ea typeface="Calibri" panose="020F0502020204030204" pitchFamily="34" charset="0"/>
              <a:cs typeface="Times New Roman" panose="02020603050405020304" pitchFamily="18" charset="0"/>
            </a:endParaRPr>
          </a:p>
          <a:p>
            <a:pPr defTabSz="860268" eaLnBrk="0" fontAlgn="base" hangingPunct="0">
              <a:spcBef>
                <a:spcPct val="0"/>
              </a:spcBef>
              <a:spcAft>
                <a:spcPct val="0"/>
              </a:spcAft>
              <a:buFontTx/>
              <a:buChar char="•"/>
            </a:pPr>
            <a:endParaRPr lang="en-US" altLang="en-US" sz="1700">
              <a:latin typeface="Arial" panose="020B0604020202020204" pitchFamily="34" charset="0"/>
            </a:endParaRPr>
          </a:p>
        </p:txBody>
      </p:sp>
      <p:sp>
        <p:nvSpPr>
          <p:cNvPr id="49" name="Rectangle 46"/>
          <p:cNvSpPr>
            <a:spLocks noChangeArrowheads="1"/>
          </p:cNvSpPr>
          <p:nvPr/>
        </p:nvSpPr>
        <p:spPr bwMode="auto">
          <a:xfrm>
            <a:off x="1927163" y="4886289"/>
            <a:ext cx="8415421" cy="1751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19444" numCol="1" anchor="ctr" anchorCtr="0" compatLnSpc="1">
            <a:prstTxWarp prst="textNoShape">
              <a:avLst/>
            </a:prstTxWarp>
            <a:spAutoFit/>
          </a:bodyPr>
          <a:lstStyle>
            <a:lvl1pPr eaLnBrk="0" fontAlgn="base" hangingPunct="0">
              <a:spcBef>
                <a:spcPct val="0"/>
              </a:spcBef>
              <a:spcAft>
                <a:spcPct val="0"/>
              </a:spcAft>
              <a:tabLst>
                <a:tab pos="285750" algn="l"/>
              </a:tabLst>
              <a:defRPr>
                <a:solidFill>
                  <a:schemeClr val="tx1"/>
                </a:solidFill>
                <a:latin typeface="Arial" panose="020B0604020202020204" pitchFamily="34" charset="0"/>
              </a:defRPr>
            </a:lvl1pPr>
            <a:lvl2pPr eaLnBrk="0" fontAlgn="base" hangingPunct="0">
              <a:spcBef>
                <a:spcPct val="0"/>
              </a:spcBef>
              <a:spcAft>
                <a:spcPct val="0"/>
              </a:spcAft>
              <a:tabLst>
                <a:tab pos="285750" algn="l"/>
              </a:tabLst>
              <a:defRPr>
                <a:solidFill>
                  <a:schemeClr val="tx1"/>
                </a:solidFill>
                <a:latin typeface="Arial" panose="020B0604020202020204" pitchFamily="34" charset="0"/>
              </a:defRPr>
            </a:lvl2pPr>
            <a:lvl3pPr eaLnBrk="0" fontAlgn="base" hangingPunct="0">
              <a:spcBef>
                <a:spcPct val="0"/>
              </a:spcBef>
              <a:spcAft>
                <a:spcPct val="0"/>
              </a:spcAft>
              <a:tabLst>
                <a:tab pos="285750" algn="l"/>
              </a:tabLst>
              <a:defRPr>
                <a:solidFill>
                  <a:schemeClr val="tx1"/>
                </a:solidFill>
                <a:latin typeface="Arial" panose="020B0604020202020204" pitchFamily="34" charset="0"/>
              </a:defRPr>
            </a:lvl3pPr>
            <a:lvl4pPr eaLnBrk="0" fontAlgn="base" hangingPunct="0">
              <a:spcBef>
                <a:spcPct val="0"/>
              </a:spcBef>
              <a:spcAft>
                <a:spcPct val="0"/>
              </a:spcAft>
              <a:tabLst>
                <a:tab pos="285750" algn="l"/>
              </a:tabLst>
              <a:defRPr>
                <a:solidFill>
                  <a:schemeClr val="tx1"/>
                </a:solidFill>
                <a:latin typeface="Arial" panose="020B0604020202020204" pitchFamily="34" charset="0"/>
              </a:defRPr>
            </a:lvl4pPr>
            <a:lvl5pPr eaLnBrk="0" fontAlgn="base" hangingPunct="0">
              <a:spcBef>
                <a:spcPct val="0"/>
              </a:spcBef>
              <a:spcAft>
                <a:spcPct val="0"/>
              </a:spcAft>
              <a:tabLst>
                <a:tab pos="285750" algn="l"/>
              </a:tabLst>
              <a:defRPr>
                <a:solidFill>
                  <a:schemeClr val="tx1"/>
                </a:solidFill>
                <a:latin typeface="Arial" panose="020B0604020202020204" pitchFamily="34" charset="0"/>
              </a:defRPr>
            </a:lvl5pPr>
            <a:lvl6pPr eaLnBrk="0" fontAlgn="base" hangingPunct="0">
              <a:spcBef>
                <a:spcPct val="0"/>
              </a:spcBef>
              <a:spcAft>
                <a:spcPct val="0"/>
              </a:spcAft>
              <a:tabLst>
                <a:tab pos="285750" algn="l"/>
              </a:tabLst>
              <a:defRPr>
                <a:solidFill>
                  <a:schemeClr val="tx1"/>
                </a:solidFill>
                <a:latin typeface="Arial" panose="020B0604020202020204" pitchFamily="34" charset="0"/>
              </a:defRPr>
            </a:lvl6pPr>
            <a:lvl7pPr eaLnBrk="0" fontAlgn="base" hangingPunct="0">
              <a:spcBef>
                <a:spcPct val="0"/>
              </a:spcBef>
              <a:spcAft>
                <a:spcPct val="0"/>
              </a:spcAft>
              <a:tabLst>
                <a:tab pos="285750" algn="l"/>
              </a:tabLst>
              <a:defRPr>
                <a:solidFill>
                  <a:schemeClr val="tx1"/>
                </a:solidFill>
                <a:latin typeface="Arial" panose="020B0604020202020204" pitchFamily="34" charset="0"/>
              </a:defRPr>
            </a:lvl7pPr>
            <a:lvl8pPr eaLnBrk="0" fontAlgn="base" hangingPunct="0">
              <a:spcBef>
                <a:spcPct val="0"/>
              </a:spcBef>
              <a:spcAft>
                <a:spcPct val="0"/>
              </a:spcAft>
              <a:tabLst>
                <a:tab pos="285750" algn="l"/>
              </a:tabLst>
              <a:defRPr>
                <a:solidFill>
                  <a:schemeClr val="tx1"/>
                </a:solidFill>
                <a:latin typeface="Arial" panose="020B0604020202020204" pitchFamily="34" charset="0"/>
              </a:defRPr>
            </a:lvl8pPr>
            <a:lvl9pPr eaLnBrk="0" fontAlgn="base" hangingPunct="0">
              <a:spcBef>
                <a:spcPct val="0"/>
              </a:spcBef>
              <a:spcAft>
                <a:spcPct val="0"/>
              </a:spcAft>
              <a:tabLst>
                <a:tab pos="285750" algn="l"/>
              </a:tabLst>
              <a:defRPr>
                <a:solidFill>
                  <a:schemeClr val="tx1"/>
                </a:solidFill>
                <a:latin typeface="Arial" panose="020B0604020202020204" pitchFamily="34" charset="0"/>
              </a:defRPr>
            </a:lvl9pPr>
          </a:lstStyle>
          <a:p>
            <a:pPr defTabSz="860268">
              <a:tabLst>
                <a:tab pos="268834" algn="l"/>
              </a:tabLst>
            </a:pPr>
            <a:r>
              <a:rPr lang="en-US" altLang="en-US" sz="1100" b="1" dirty="0">
                <a:solidFill>
                  <a:srgbClr val="FF0000"/>
                </a:solidFill>
                <a:ea typeface="Calibri" panose="020F0502020204030204" pitchFamily="34" charset="0"/>
                <a:cs typeface="Arial" panose="020B0604020202020204" pitchFamily="34" charset="0"/>
              </a:rPr>
              <a:t>NOTE:</a:t>
            </a:r>
            <a:r>
              <a:rPr lang="en-US" altLang="en-US" sz="1100" dirty="0">
                <a:solidFill>
                  <a:srgbClr val="FF0000"/>
                </a:solidFill>
                <a:ea typeface="Calibri" panose="020F0502020204030204" pitchFamily="34" charset="0"/>
                <a:cs typeface="Arial" panose="020B0604020202020204" pitchFamily="34" charset="0"/>
              </a:rPr>
              <a:t>  PLEASE LIST THE NAME(s) AND EMAIL ADDRESS(es) OF ANY OTHER TEACHER(s) WHO WILL BE INVOLVED </a:t>
            </a:r>
          </a:p>
          <a:p>
            <a:pPr defTabSz="860268">
              <a:tabLst>
                <a:tab pos="268834" algn="l"/>
              </a:tabLst>
            </a:pPr>
            <a:r>
              <a:rPr lang="en-US" altLang="en-US" sz="1100" dirty="0">
                <a:solidFill>
                  <a:srgbClr val="FF0000"/>
                </a:solidFill>
                <a:ea typeface="Calibri" panose="020F0502020204030204" pitchFamily="34" charset="0"/>
                <a:cs typeface="Arial" panose="020B0604020202020204" pitchFamily="34" charset="0"/>
              </a:rPr>
              <a:t>IN THE TEACHING OF THIS UNIT.  </a:t>
            </a:r>
            <a:r>
              <a:rPr lang="en-US" altLang="en-US" sz="900" b="1" dirty="0">
                <a:solidFill>
                  <a:srgbClr val="FF0000"/>
                </a:solidFill>
                <a:ea typeface="Calibri" panose="020F0502020204030204" pitchFamily="34" charset="0"/>
                <a:cs typeface="Arial" panose="020B0604020202020204" pitchFamily="34" charset="0"/>
              </a:rPr>
              <a:t>(Do not list other teachers in your school who will be submitting a Unit Proposal and/or a Grant Request)</a:t>
            </a:r>
          </a:p>
          <a:p>
            <a:pPr defTabSz="860268">
              <a:tabLst>
                <a:tab pos="268834" algn="l"/>
              </a:tabLst>
            </a:pPr>
            <a:endParaRPr lang="en-US" altLang="en-US" sz="900" b="1" dirty="0">
              <a:solidFill>
                <a:srgbClr val="FF0000"/>
              </a:solidFill>
              <a:ea typeface="Calibri" panose="020F0502020204030204" pitchFamily="34" charset="0"/>
              <a:cs typeface="Arial" panose="020B0604020202020204" pitchFamily="34" charset="0"/>
            </a:endParaRPr>
          </a:p>
          <a:p>
            <a:pPr defTabSz="860268">
              <a:tabLst>
                <a:tab pos="268834" algn="l"/>
              </a:tabLst>
            </a:pPr>
            <a:endParaRPr lang="en-US" altLang="en-US" sz="900" b="1" dirty="0">
              <a:solidFill>
                <a:srgbClr val="FF0000"/>
              </a:solidFill>
              <a:ea typeface="Calibri" panose="020F0502020204030204" pitchFamily="34" charset="0"/>
              <a:cs typeface="Arial" panose="020B0604020202020204" pitchFamily="34" charset="0"/>
            </a:endParaRPr>
          </a:p>
          <a:p>
            <a:pPr defTabSz="860268">
              <a:tabLst>
                <a:tab pos="268834" algn="l"/>
              </a:tabLst>
            </a:pPr>
            <a:endParaRPr lang="en-US" altLang="en-US" sz="900" b="1" dirty="0">
              <a:solidFill>
                <a:srgbClr val="FF0000"/>
              </a:solidFill>
              <a:cs typeface="Arial" panose="020B0604020202020204" pitchFamily="34" charset="0"/>
            </a:endParaRPr>
          </a:p>
          <a:p>
            <a:pPr defTabSz="860268">
              <a:tabLst>
                <a:tab pos="268834" algn="l"/>
              </a:tabLst>
            </a:pPr>
            <a:endParaRPr lang="en-US" altLang="en-US" sz="900" b="1" dirty="0">
              <a:solidFill>
                <a:srgbClr val="FF0000"/>
              </a:solidFill>
              <a:cs typeface="Arial" panose="020B0604020202020204" pitchFamily="34" charset="0"/>
            </a:endParaRPr>
          </a:p>
          <a:p>
            <a:pPr defTabSz="860268">
              <a:tabLst>
                <a:tab pos="268834" algn="l"/>
              </a:tabLst>
            </a:pPr>
            <a:endParaRPr lang="en-US" altLang="en-US" sz="800" dirty="0"/>
          </a:p>
          <a:p>
            <a:pPr defTabSz="860268">
              <a:tabLst>
                <a:tab pos="268834" algn="l"/>
              </a:tabLst>
            </a:pPr>
            <a:r>
              <a:rPr lang="en-US" altLang="en-US" sz="1000" b="1" u="sng" dirty="0">
                <a:solidFill>
                  <a:srgbClr val="943634"/>
                </a:solidFill>
                <a:ea typeface="Calibri" panose="020F0502020204030204" pitchFamily="34" charset="0"/>
                <a:cs typeface="Arial" panose="020B0604020202020204" pitchFamily="34" charset="0"/>
              </a:rPr>
              <a:t>The applicant listed on line #1 is responsible for submitting the written and financial reports per CEDAR guidelines and Grant Agreement.</a:t>
            </a:r>
          </a:p>
          <a:p>
            <a:pPr defTabSz="860268">
              <a:tabLst>
                <a:tab pos="268834" algn="l"/>
              </a:tabLst>
            </a:pPr>
            <a:endParaRPr lang="en-US" altLang="en-US" sz="800" dirty="0">
              <a:ea typeface="Calibri" panose="020F0502020204030204" pitchFamily="34" charset="0"/>
              <a:cs typeface="Arial" panose="020B0604020202020204" pitchFamily="34" charset="0"/>
            </a:endParaRPr>
          </a:p>
          <a:p>
            <a:pPr defTabSz="860268">
              <a:tabLst>
                <a:tab pos="268834" algn="l"/>
              </a:tabLst>
            </a:pPr>
            <a:r>
              <a:rPr lang="en-US" altLang="en-US" sz="1100" dirty="0">
                <a:ea typeface="Calibri" panose="020F0502020204030204" pitchFamily="34" charset="0"/>
                <a:cs typeface="Arial" panose="020B0604020202020204" pitchFamily="34" charset="0"/>
              </a:rPr>
              <a:t>IN ORDER TO ASSURE PARTICIPATION, PAGES 5-8 MUST BE COMPLETED ON-LINE AT: </a:t>
            </a:r>
            <a:r>
              <a:rPr lang="en-US" altLang="en-US" sz="1100" b="1" dirty="0">
                <a:solidFill>
                  <a:srgbClr val="002060"/>
                </a:solidFill>
                <a:ea typeface="Calibri" panose="020F0502020204030204" pitchFamily="34" charset="0"/>
                <a:cs typeface="Arial" panose="020B0604020202020204" pitchFamily="34" charset="0"/>
                <a:hlinkClick r:id="rId2"/>
              </a:rPr>
              <a:t>fwa.cedarinc.org</a:t>
            </a:r>
            <a:r>
              <a:rPr lang="en-US" altLang="en-US" sz="1100" b="1" dirty="0">
                <a:solidFill>
                  <a:srgbClr val="002060"/>
                </a:solidFill>
                <a:ea typeface="Calibri" panose="020F0502020204030204" pitchFamily="34" charset="0"/>
                <a:cs typeface="Arial" panose="020B0604020202020204" pitchFamily="34" charset="0"/>
              </a:rPr>
              <a:t>  BY 11:59 PM,  November 22, 2023</a:t>
            </a:r>
            <a:endParaRPr lang="en-US" altLang="en-US" sz="1700" b="1" dirty="0"/>
          </a:p>
        </p:txBody>
      </p:sp>
      <p:sp>
        <p:nvSpPr>
          <p:cNvPr id="9218" name="Rectangle 2"/>
          <p:cNvSpPr>
            <a:spLocks noChangeArrowheads="1"/>
          </p:cNvSpPr>
          <p:nvPr/>
        </p:nvSpPr>
        <p:spPr bwMode="auto">
          <a:xfrm>
            <a:off x="1524002" y="-269305"/>
            <a:ext cx="173799" cy="538609"/>
          </a:xfrm>
          <a:prstGeom prst="rect">
            <a:avLst/>
          </a:prstGeom>
          <a:noFill/>
          <a:ln w="9525">
            <a:noFill/>
            <a:miter lim="800000"/>
            <a:headEnd/>
            <a:tailEnd/>
          </a:ln>
          <a:effectLst/>
        </p:spPr>
        <p:txBody>
          <a:bodyPr vert="horz" wrap="none" lIns="86027" tIns="0" rIns="86027" bIns="0" numCol="1" anchor="ctr" anchorCtr="0" compatLnSpc="1">
            <a:prstTxWarp prst="textNoShape">
              <a:avLst/>
            </a:prstTxWarp>
            <a:spAutoFit/>
          </a:bodyPr>
          <a:lstStyle/>
          <a:p>
            <a:pPr defTabSz="860268" fontAlgn="base">
              <a:spcBef>
                <a:spcPct val="0"/>
              </a:spcBef>
              <a:spcAft>
                <a:spcPct val="0"/>
              </a:spcAft>
            </a:pPr>
            <a:endParaRPr lang="en-US" sz="1700">
              <a:latin typeface="Arial" pitchFamily="34" charset="0"/>
              <a:cs typeface="Arial" pitchFamily="34" charset="0"/>
            </a:endParaRPr>
          </a:p>
          <a:p>
            <a:pPr defTabSz="860268" eaLnBrk="0" fontAlgn="base" hangingPunct="0">
              <a:spcBef>
                <a:spcPct val="0"/>
              </a:spcBef>
              <a:spcAft>
                <a:spcPct val="0"/>
              </a:spcAft>
            </a:pPr>
            <a:endParaRPr lang="en-US" sz="1700">
              <a:latin typeface="Arial" pitchFamily="34" charset="0"/>
              <a:cs typeface="Arial" pitchFamily="34" charset="0"/>
            </a:endParaRPr>
          </a:p>
        </p:txBody>
      </p:sp>
      <p:sp>
        <p:nvSpPr>
          <p:cNvPr id="9219" name="Rectangle 3"/>
          <p:cNvSpPr>
            <a:spLocks noChangeArrowheads="1"/>
          </p:cNvSpPr>
          <p:nvPr/>
        </p:nvSpPr>
        <p:spPr bwMode="auto">
          <a:xfrm>
            <a:off x="1937241" y="4104582"/>
            <a:ext cx="3114423" cy="552356"/>
          </a:xfrm>
          <a:prstGeom prst="rect">
            <a:avLst/>
          </a:prstGeom>
          <a:noFill/>
          <a:ln w="9525">
            <a:noFill/>
            <a:miter lim="800000"/>
            <a:headEnd/>
            <a:tailEnd/>
          </a:ln>
          <a:effectLst/>
        </p:spPr>
        <p:txBody>
          <a:bodyPr vert="horz" wrap="square" lIns="0" tIns="0" rIns="0" bIns="119444" numCol="1" anchor="ctr" anchorCtr="0" compatLnSpc="1">
            <a:prstTxWarp prst="textNoShape">
              <a:avLst/>
            </a:prstTxWarp>
            <a:spAutoFit/>
          </a:bodyPr>
          <a:lstStyle/>
          <a:p>
            <a:pPr defTabSz="860268" fontAlgn="base">
              <a:spcBef>
                <a:spcPct val="0"/>
              </a:spcBef>
              <a:spcAft>
                <a:spcPct val="0"/>
              </a:spcAft>
            </a:pPr>
            <a:r>
              <a:rPr lang="en-US" sz="1000" b="1">
                <a:latin typeface="Arial" pitchFamily="34" charset="0"/>
                <a:ea typeface="Calibri" pitchFamily="34" charset="0"/>
                <a:cs typeface="Arial" pitchFamily="34" charset="0"/>
              </a:rPr>
              <a:t>9.  Number of Classroom Teachers at this School </a:t>
            </a:r>
            <a:endParaRPr lang="en-US" sz="1000">
              <a:latin typeface="Arial" pitchFamily="34" charset="0"/>
              <a:ea typeface="Calibri" pitchFamily="34" charset="0"/>
              <a:cs typeface="Times New Roman" pitchFamily="18" charset="0"/>
            </a:endParaRPr>
          </a:p>
          <a:p>
            <a:pPr defTabSz="860268" eaLnBrk="0" fontAlgn="base" hangingPunct="0">
              <a:spcBef>
                <a:spcPct val="0"/>
              </a:spcBef>
              <a:spcAft>
                <a:spcPct val="0"/>
              </a:spcAft>
            </a:pPr>
            <a:endParaRPr lang="en-US" sz="1700">
              <a:latin typeface="Arial" pitchFamily="34" charset="0"/>
              <a:cs typeface="Arial" pitchFamily="34" charset="0"/>
            </a:endParaRPr>
          </a:p>
        </p:txBody>
      </p:sp>
      <p:sp>
        <p:nvSpPr>
          <p:cNvPr id="9220" name="Rectangle 4"/>
          <p:cNvSpPr>
            <a:spLocks noChangeArrowheads="1"/>
          </p:cNvSpPr>
          <p:nvPr/>
        </p:nvSpPr>
        <p:spPr bwMode="auto">
          <a:xfrm>
            <a:off x="1856610" y="4244204"/>
            <a:ext cx="3497426" cy="677108"/>
          </a:xfrm>
          <a:prstGeom prst="rect">
            <a:avLst/>
          </a:prstGeom>
          <a:noFill/>
          <a:ln w="9525">
            <a:noFill/>
            <a:miter lim="800000"/>
            <a:headEnd/>
            <a:tailEnd/>
          </a:ln>
          <a:effectLst/>
        </p:spPr>
        <p:txBody>
          <a:bodyPr vert="horz" wrap="square" lIns="86027" tIns="0" rIns="86027" bIns="0" numCol="1" anchor="ctr" anchorCtr="0" compatLnSpc="1">
            <a:prstTxWarp prst="textNoShape">
              <a:avLst/>
            </a:prstTxWarp>
            <a:spAutoFit/>
          </a:bodyPr>
          <a:lstStyle/>
          <a:p>
            <a:pPr defTabSz="860268" fontAlgn="base">
              <a:spcBef>
                <a:spcPct val="0"/>
              </a:spcBef>
              <a:spcAft>
                <a:spcPct val="0"/>
              </a:spcAft>
            </a:pPr>
            <a:endParaRPr lang="en-US" sz="1700">
              <a:latin typeface="Arial" pitchFamily="34" charset="0"/>
              <a:cs typeface="Arial" pitchFamily="34" charset="0"/>
            </a:endParaRPr>
          </a:p>
          <a:p>
            <a:pPr defTabSz="860268" eaLnBrk="0" fontAlgn="base" hangingPunct="0">
              <a:spcBef>
                <a:spcPct val="0"/>
              </a:spcBef>
              <a:spcAft>
                <a:spcPct val="0"/>
              </a:spcAft>
            </a:pPr>
            <a:r>
              <a:rPr lang="en-US" sz="1000" b="1">
                <a:latin typeface="Arial" pitchFamily="34" charset="0"/>
                <a:ea typeface="Calibri" pitchFamily="34" charset="0"/>
                <a:cs typeface="Arial" pitchFamily="34" charset="0"/>
              </a:rPr>
              <a:t>10.  Number of Teachers involved with Unit </a:t>
            </a:r>
            <a:endParaRPr lang="en-US" sz="800">
              <a:latin typeface="Arial" pitchFamily="34" charset="0"/>
              <a:cs typeface="Arial" pitchFamily="34" charset="0"/>
            </a:endParaRPr>
          </a:p>
          <a:p>
            <a:pPr defTabSz="860268" eaLnBrk="0" fontAlgn="base" hangingPunct="0">
              <a:spcBef>
                <a:spcPct val="0"/>
              </a:spcBef>
              <a:spcAft>
                <a:spcPct val="0"/>
              </a:spcAft>
            </a:pPr>
            <a:endParaRPr lang="en-US" sz="1700">
              <a:latin typeface="Arial" pitchFamily="34" charset="0"/>
              <a:cs typeface="Arial" pitchFamily="34" charset="0"/>
            </a:endParaRPr>
          </a:p>
        </p:txBody>
      </p:sp>
      <p:sp>
        <p:nvSpPr>
          <p:cNvPr id="50" name="Text Box 27"/>
          <p:cNvSpPr txBox="1">
            <a:spLocks noChangeArrowheads="1"/>
          </p:cNvSpPr>
          <p:nvPr/>
        </p:nvSpPr>
        <p:spPr bwMode="auto">
          <a:xfrm>
            <a:off x="1930410" y="5257800"/>
            <a:ext cx="8051790" cy="411774"/>
          </a:xfrm>
          <a:prstGeom prst="rect">
            <a:avLst/>
          </a:prstGeom>
          <a:solidFill>
            <a:srgbClr val="FFFFFF"/>
          </a:solidFill>
          <a:ln w="9525">
            <a:solidFill>
              <a:srgbClr val="000000"/>
            </a:solidFill>
            <a:miter lim="800000"/>
            <a:headEnd/>
            <a:tailEnd/>
          </a:ln>
        </p:spPr>
        <p:txBody>
          <a:bodyPr vert="horz" wrap="square" lIns="86027" tIns="43013" rIns="86027" bIns="43013" numCol="1" anchor="t" anchorCtr="0" compatLnSpc="1">
            <a:prstTxWarp prst="textNoShape">
              <a:avLst/>
            </a:prstTxWarp>
          </a:bodyPr>
          <a:lstStyle/>
          <a:p>
            <a:endParaRPr lang="en-US"/>
          </a:p>
        </p:txBody>
      </p:sp>
      <p:sp>
        <p:nvSpPr>
          <p:cNvPr id="51" name="Rectangle 50"/>
          <p:cNvSpPr/>
          <p:nvPr/>
        </p:nvSpPr>
        <p:spPr>
          <a:xfrm>
            <a:off x="5963460" y="2936683"/>
            <a:ext cx="1480182" cy="240754"/>
          </a:xfrm>
          <a:prstGeom prst="rect">
            <a:avLst/>
          </a:prstGeom>
        </p:spPr>
        <p:txBody>
          <a:bodyPr wrap="none" lIns="86027" tIns="43013" rIns="86027" bIns="43013">
            <a:spAutoFit/>
          </a:bodyPr>
          <a:lstStyle/>
          <a:p>
            <a:r>
              <a:rPr lang="en-US" altLang="en-US" sz="1000" b="1">
                <a:latin typeface="Arial" panose="020B0604020202020204" pitchFamily="34" charset="0"/>
                <a:ea typeface="Calibri" panose="020F0502020204030204" pitchFamily="34" charset="0"/>
                <a:cs typeface="Arial" panose="020B0604020202020204" pitchFamily="34" charset="0"/>
              </a:rPr>
              <a:t>Grade/Grades Taught</a:t>
            </a:r>
            <a:endParaRPr lang="en-US" sz="1000"/>
          </a:p>
        </p:txBody>
      </p:sp>
    </p:spTree>
    <p:extLst>
      <p:ext uri="{BB962C8B-B14F-4D97-AF65-F5344CB8AC3E}">
        <p14:creationId xmlns:p14="http://schemas.microsoft.com/office/powerpoint/2010/main" val="2945864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23025" y="370913"/>
            <a:ext cx="11797990" cy="60170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r" fontAlgn="base">
              <a:spcBef>
                <a:spcPct val="0"/>
              </a:spcBef>
              <a:spcAft>
                <a:spcPct val="0"/>
              </a:spcAft>
            </a:pPr>
            <a:r>
              <a:rPr lang="en-US" sz="1100" b="1" dirty="0">
                <a:solidFill>
                  <a:srgbClr val="002060"/>
                </a:solidFill>
                <a:latin typeface="Arial" pitchFamily="34" charset="0"/>
                <a:ea typeface="Calibri" pitchFamily="34" charset="0"/>
                <a:cs typeface="Arial" pitchFamily="34" charset="0"/>
              </a:rPr>
              <a:t> </a:t>
            </a:r>
            <a:r>
              <a:rPr lang="en-US" sz="1100" b="1" dirty="0">
                <a:latin typeface="Arial" pitchFamily="34" charset="0"/>
                <a:ea typeface="Calibri" pitchFamily="34" charset="0"/>
                <a:cs typeface="Arial" pitchFamily="34" charset="0"/>
              </a:rPr>
              <a:t>  </a:t>
            </a:r>
            <a:r>
              <a:rPr lang="en-US" sz="1000" b="1" dirty="0">
                <a:latin typeface="Arial" pitchFamily="34" charset="0"/>
                <a:ea typeface="Calibri" pitchFamily="34" charset="0"/>
                <a:cs typeface="Arial" pitchFamily="34" charset="0"/>
              </a:rPr>
              <a:t> PAGE 9</a:t>
            </a:r>
            <a:endParaRPr lang="en-US" sz="1000" dirty="0">
              <a:latin typeface="Arial" pitchFamily="34" charset="0"/>
              <a:cs typeface="Arial" pitchFamily="34" charset="0"/>
            </a:endParaRPr>
          </a:p>
          <a:p>
            <a:pPr indent="457200" algn="ctr" eaLnBrk="0" fontAlgn="base" hangingPunct="0">
              <a:spcBef>
                <a:spcPct val="0"/>
              </a:spcBef>
              <a:spcAft>
                <a:spcPct val="0"/>
              </a:spcAft>
            </a:pPr>
            <a:r>
              <a:rPr lang="en-US" sz="1200" b="1" dirty="0">
                <a:latin typeface="Arial" pitchFamily="34" charset="0"/>
                <a:ea typeface="Calibri" pitchFamily="34" charset="0"/>
                <a:cs typeface="Arial" pitchFamily="34" charset="0"/>
              </a:rPr>
              <a:t>CEDAR, INC.</a:t>
            </a:r>
            <a:endParaRPr lang="en-US" sz="1200" dirty="0">
              <a:latin typeface="Arial" pitchFamily="34" charset="0"/>
              <a:cs typeface="Arial" pitchFamily="34" charset="0"/>
            </a:endParaRPr>
          </a:p>
          <a:p>
            <a:pPr indent="457200" algn="ctr" eaLnBrk="0" fontAlgn="base" hangingPunct="0">
              <a:spcBef>
                <a:spcPct val="0"/>
              </a:spcBef>
              <a:spcAft>
                <a:spcPct val="0"/>
              </a:spcAft>
            </a:pPr>
            <a:endParaRPr lang="en-US" sz="500" b="1" dirty="0">
              <a:solidFill>
                <a:srgbClr val="002060"/>
              </a:solidFill>
              <a:latin typeface="Arial" pitchFamily="34" charset="0"/>
              <a:ea typeface="Calibri" pitchFamily="34" charset="0"/>
              <a:cs typeface="Arial" pitchFamily="34" charset="0"/>
            </a:endParaRPr>
          </a:p>
          <a:p>
            <a:pPr indent="457200" algn="ctr" eaLnBrk="0" fontAlgn="base" hangingPunct="0">
              <a:spcBef>
                <a:spcPct val="0"/>
              </a:spcBef>
              <a:spcAft>
                <a:spcPct val="0"/>
              </a:spcAft>
            </a:pPr>
            <a:r>
              <a:rPr lang="en-US" b="1" dirty="0">
                <a:latin typeface="Arial" pitchFamily="34" charset="0"/>
                <a:ea typeface="Calibri" pitchFamily="34" charset="0"/>
                <a:cs typeface="Arial" pitchFamily="34" charset="0"/>
              </a:rPr>
              <a:t>FUTURE of WORK in APPALACHIA - STUDY UNIT PROGRAM</a:t>
            </a:r>
            <a:endParaRPr lang="en-US" dirty="0">
              <a:latin typeface="Arial" pitchFamily="34" charset="0"/>
              <a:cs typeface="Arial" pitchFamily="34" charset="0"/>
            </a:endParaRPr>
          </a:p>
          <a:p>
            <a:pPr indent="457200" algn="ctr" eaLnBrk="0" fontAlgn="base" hangingPunct="0">
              <a:spcBef>
                <a:spcPct val="0"/>
              </a:spcBef>
              <a:spcAft>
                <a:spcPct val="0"/>
              </a:spcAft>
            </a:pPr>
            <a:endParaRPr lang="en-US" sz="800" b="1" dirty="0">
              <a:solidFill>
                <a:srgbClr val="002060"/>
              </a:solidFill>
              <a:latin typeface="Arial" pitchFamily="34" charset="0"/>
              <a:ea typeface="Calibri" pitchFamily="34" charset="0"/>
              <a:cs typeface="Arial" pitchFamily="34" charset="0"/>
            </a:endParaRPr>
          </a:p>
          <a:p>
            <a:pPr indent="457200" algn="ctr" eaLnBrk="0" fontAlgn="base" hangingPunct="0">
              <a:spcBef>
                <a:spcPct val="0"/>
              </a:spcBef>
              <a:spcAft>
                <a:spcPct val="0"/>
              </a:spcAft>
            </a:pPr>
            <a:r>
              <a:rPr lang="en-US" sz="2400" b="1" dirty="0">
                <a:solidFill>
                  <a:srgbClr val="002060"/>
                </a:solidFill>
                <a:latin typeface="Arial" pitchFamily="34" charset="0"/>
                <a:ea typeface="Calibri" pitchFamily="34" charset="0"/>
                <a:cs typeface="Arial" pitchFamily="34" charset="0"/>
              </a:rPr>
              <a:t>TIME-LINE</a:t>
            </a:r>
          </a:p>
          <a:p>
            <a:pPr indent="457200" algn="ctr" eaLnBrk="0" fontAlgn="base" hangingPunct="0">
              <a:spcBef>
                <a:spcPct val="0"/>
              </a:spcBef>
              <a:spcAft>
                <a:spcPct val="0"/>
              </a:spcAft>
            </a:pPr>
            <a:endParaRPr lang="en-US" sz="800" dirty="0">
              <a:latin typeface="Arial" pitchFamily="34" charset="0"/>
              <a:cs typeface="Arial" pitchFamily="34" charset="0"/>
            </a:endParaRPr>
          </a:p>
          <a:p>
            <a:pPr indent="457200" algn="ctr" eaLnBrk="0" fontAlgn="base" hangingPunct="0">
              <a:spcBef>
                <a:spcPct val="0"/>
              </a:spcBef>
              <a:spcAft>
                <a:spcPct val="0"/>
              </a:spcAft>
            </a:pPr>
            <a:r>
              <a:rPr lang="en-US" sz="1200" b="1" dirty="0">
                <a:latin typeface="Arial" pitchFamily="34" charset="0"/>
                <a:ea typeface="Calibri" pitchFamily="34" charset="0"/>
                <a:cs typeface="Arial" pitchFamily="34" charset="0"/>
              </a:rPr>
              <a:t>2023-2024</a:t>
            </a:r>
          </a:p>
          <a:p>
            <a:pPr indent="457200" algn="ctr" eaLnBrk="0" fontAlgn="base" hangingPunct="0">
              <a:spcBef>
                <a:spcPct val="0"/>
              </a:spcBef>
              <a:spcAft>
                <a:spcPct val="0"/>
              </a:spcAft>
            </a:pPr>
            <a:endParaRPr lang="en-US" sz="1200" dirty="0">
              <a:latin typeface="Arial" pitchFamily="34" charset="0"/>
              <a:ea typeface="Calibri" pitchFamily="34" charset="0"/>
              <a:cs typeface="Arial" pitchFamily="34" charset="0"/>
            </a:endParaRPr>
          </a:p>
          <a:p>
            <a:pPr indent="457200" algn="ctr" eaLnBrk="0" fontAlgn="base" hangingPunct="0">
              <a:spcBef>
                <a:spcPct val="0"/>
              </a:spcBef>
              <a:spcAft>
                <a:spcPct val="0"/>
              </a:spcAft>
            </a:pPr>
            <a:endParaRPr lang="en-US" sz="1200" dirty="0">
              <a:latin typeface="Arial" pitchFamily="34" charset="0"/>
              <a:ea typeface="Calibri" pitchFamily="34" charset="0"/>
              <a:cs typeface="Arial" pitchFamily="34" charset="0"/>
            </a:endParaRPr>
          </a:p>
          <a:p>
            <a:pPr indent="457200" algn="ctr" eaLnBrk="0" fontAlgn="base" hangingPunct="0">
              <a:spcBef>
                <a:spcPct val="0"/>
              </a:spcBef>
              <a:spcAft>
                <a:spcPct val="0"/>
              </a:spcAft>
            </a:pPr>
            <a:endParaRPr lang="en-US" sz="1200" dirty="0">
              <a:latin typeface="Arial" pitchFamily="34" charset="0"/>
              <a:ea typeface="Calibri" pitchFamily="34" charset="0"/>
              <a:cs typeface="Arial" pitchFamily="34" charset="0"/>
            </a:endParaRPr>
          </a:p>
          <a:p>
            <a:pPr indent="457200" algn="ctr" eaLnBrk="0" fontAlgn="base" hangingPunct="0">
              <a:spcBef>
                <a:spcPct val="0"/>
              </a:spcBef>
              <a:spcAft>
                <a:spcPct val="0"/>
              </a:spcAft>
            </a:pPr>
            <a:endParaRPr lang="en-US" sz="700" dirty="0">
              <a:latin typeface="Arial" pitchFamily="34" charset="0"/>
              <a:cs typeface="Arial" pitchFamily="34" charset="0"/>
            </a:endParaRPr>
          </a:p>
          <a:p>
            <a:pPr indent="457200" eaLnBrk="0" fontAlgn="base" hangingPunct="0">
              <a:spcBef>
                <a:spcPct val="0"/>
              </a:spcBef>
              <a:spcAft>
                <a:spcPct val="0"/>
              </a:spcAft>
            </a:pPr>
            <a:r>
              <a:rPr lang="en-US" sz="1400" b="1" dirty="0">
                <a:latin typeface="Arial" pitchFamily="34" charset="0"/>
                <a:ea typeface="Calibri" pitchFamily="34" charset="0"/>
                <a:cs typeface="Arial" pitchFamily="34" charset="0"/>
              </a:rPr>
              <a:t>October 19			WORKSHOP (via Zoom at 5:30 PM)					</a:t>
            </a:r>
          </a:p>
          <a:p>
            <a:pPr indent="457200" eaLnBrk="0" fontAlgn="base" hangingPunct="0">
              <a:spcBef>
                <a:spcPct val="0"/>
              </a:spcBef>
              <a:spcAft>
                <a:spcPct val="0"/>
              </a:spcAft>
            </a:pPr>
            <a:endParaRPr lang="en-US" sz="1400" b="1" dirty="0">
              <a:latin typeface="Arial" pitchFamily="34" charset="0"/>
              <a:ea typeface="Calibri" pitchFamily="34" charset="0"/>
              <a:cs typeface="Arial" pitchFamily="34" charset="0"/>
            </a:endParaRPr>
          </a:p>
          <a:p>
            <a:pPr indent="457200" eaLnBrk="0" fontAlgn="base" hangingPunct="0">
              <a:spcBef>
                <a:spcPct val="0"/>
              </a:spcBef>
              <a:spcAft>
                <a:spcPct val="0"/>
              </a:spcAft>
            </a:pPr>
            <a:r>
              <a:rPr lang="en-US" sz="1400" b="1" dirty="0">
                <a:latin typeface="Arial" pitchFamily="34" charset="0"/>
                <a:ea typeface="Calibri" pitchFamily="34" charset="0"/>
                <a:cs typeface="Arial" pitchFamily="34" charset="0"/>
              </a:rPr>
              <a:t>November 22	                                     Unit Proposals/Grant Requests due on-line at: </a:t>
            </a:r>
            <a:r>
              <a:rPr lang="en-US" sz="1400" b="1" dirty="0">
                <a:latin typeface="Arial" pitchFamily="34" charset="0"/>
                <a:ea typeface="Calibri" pitchFamily="34" charset="0"/>
                <a:cs typeface="Arial" pitchFamily="34" charset="0"/>
                <a:hlinkClick r:id="rId2"/>
              </a:rPr>
              <a:t>fwa.cedarinc.org</a:t>
            </a:r>
            <a:r>
              <a:rPr lang="en-US" sz="1400" b="1" dirty="0">
                <a:latin typeface="Arial" pitchFamily="34" charset="0"/>
                <a:ea typeface="Calibri" pitchFamily="34" charset="0"/>
                <a:cs typeface="Arial" pitchFamily="34" charset="0"/>
              </a:rPr>
              <a:t> </a:t>
            </a:r>
            <a:endParaRPr lang="en-US" sz="1400" b="1" dirty="0">
              <a:solidFill>
                <a:srgbClr val="002060"/>
              </a:solidFill>
              <a:latin typeface="Arial" pitchFamily="34" charset="0"/>
              <a:ea typeface="Calibri" pitchFamily="34" charset="0"/>
              <a:cs typeface="Arial" pitchFamily="34" charset="0"/>
            </a:endParaRPr>
          </a:p>
          <a:p>
            <a:pPr indent="457200" eaLnBrk="0" fontAlgn="base" hangingPunct="0">
              <a:spcBef>
                <a:spcPct val="0"/>
              </a:spcBef>
              <a:spcAft>
                <a:spcPct val="0"/>
              </a:spcAft>
            </a:pPr>
            <a:endParaRPr lang="en-US" b="1" dirty="0">
              <a:latin typeface="Arial" pitchFamily="34" charset="0"/>
              <a:cs typeface="Arial" pitchFamily="34" charset="0"/>
            </a:endParaRPr>
          </a:p>
          <a:p>
            <a:pPr indent="457200" eaLnBrk="0" fontAlgn="base" hangingPunct="0">
              <a:spcBef>
                <a:spcPct val="0"/>
              </a:spcBef>
              <a:spcAft>
                <a:spcPct val="0"/>
              </a:spcAft>
            </a:pPr>
            <a:r>
              <a:rPr lang="en-US" sz="1400" b="1" dirty="0">
                <a:latin typeface="Arial" pitchFamily="34" charset="0"/>
                <a:ea typeface="Calibri" pitchFamily="34" charset="0"/>
                <a:cs typeface="Arial" pitchFamily="34" charset="0"/>
              </a:rPr>
              <a:t>December 19	     	                  CEDAR will email Committee’s Unit Proposal/Grant Request decision </a:t>
            </a:r>
            <a:endParaRPr lang="en-US" sz="700" b="1" dirty="0">
              <a:latin typeface="Arial" pitchFamily="34" charset="0"/>
              <a:cs typeface="Arial" pitchFamily="34" charset="0"/>
            </a:endParaRPr>
          </a:p>
          <a:p>
            <a:pPr indent="457200" eaLnBrk="0" fontAlgn="base" hangingPunct="0">
              <a:spcBef>
                <a:spcPct val="0"/>
              </a:spcBef>
              <a:spcAft>
                <a:spcPct val="0"/>
              </a:spcAft>
            </a:pPr>
            <a:r>
              <a:rPr lang="en-US" sz="1400" b="1" dirty="0">
                <a:latin typeface="Arial" pitchFamily="34" charset="0"/>
                <a:ea typeface="Calibri" pitchFamily="34" charset="0"/>
                <a:cs typeface="Arial" pitchFamily="34" charset="0"/>
              </a:rPr>
              <a:t>	</a:t>
            </a:r>
            <a:r>
              <a:rPr lang="en-US" b="1" dirty="0">
                <a:latin typeface="Arial" pitchFamily="34" charset="0"/>
                <a:ea typeface="Calibri" pitchFamily="34" charset="0"/>
                <a:cs typeface="Arial" pitchFamily="34" charset="0"/>
              </a:rPr>
              <a:t>	</a:t>
            </a:r>
            <a:r>
              <a:rPr lang="en-US" sz="1400" b="1" dirty="0">
                <a:latin typeface="Arial" pitchFamily="34" charset="0"/>
                <a:ea typeface="Calibri" pitchFamily="34" charset="0"/>
                <a:cs typeface="Arial" pitchFamily="34" charset="0"/>
              </a:rPr>
              <a:t>						</a:t>
            </a:r>
            <a:endParaRPr lang="en-US" sz="700" b="1" dirty="0">
              <a:latin typeface="Arial" pitchFamily="34" charset="0"/>
              <a:cs typeface="Arial" pitchFamily="34" charset="0"/>
            </a:endParaRPr>
          </a:p>
          <a:p>
            <a:pPr indent="457200" eaLnBrk="0" fontAlgn="base" hangingPunct="0">
              <a:spcBef>
                <a:spcPct val="0"/>
              </a:spcBef>
              <a:spcAft>
                <a:spcPct val="0"/>
              </a:spcAft>
            </a:pPr>
            <a:r>
              <a:rPr lang="en-US" sz="1400" b="1" dirty="0">
                <a:latin typeface="Arial" pitchFamily="34" charset="0"/>
                <a:ea typeface="Calibri" pitchFamily="34" charset="0"/>
                <a:cs typeface="Arial" pitchFamily="34" charset="0"/>
              </a:rPr>
              <a:t>January 02			Unit Implementation begins</a:t>
            </a:r>
          </a:p>
          <a:p>
            <a:pPr indent="457200" eaLnBrk="0" fontAlgn="base" hangingPunct="0">
              <a:spcBef>
                <a:spcPct val="0"/>
              </a:spcBef>
              <a:spcAft>
                <a:spcPct val="0"/>
              </a:spcAft>
            </a:pPr>
            <a:endParaRPr lang="en-US" b="1" dirty="0">
              <a:latin typeface="Arial" pitchFamily="34" charset="0"/>
              <a:ea typeface="Calibri" pitchFamily="34" charset="0"/>
              <a:cs typeface="Arial" pitchFamily="34" charset="0"/>
            </a:endParaRPr>
          </a:p>
          <a:p>
            <a:pPr indent="457200" eaLnBrk="0" fontAlgn="base" hangingPunct="0">
              <a:spcBef>
                <a:spcPct val="0"/>
              </a:spcBef>
              <a:spcAft>
                <a:spcPct val="0"/>
              </a:spcAft>
            </a:pPr>
            <a:r>
              <a:rPr lang="en-US" sz="1400" b="1" dirty="0">
                <a:latin typeface="Arial" pitchFamily="34" charset="0"/>
                <a:ea typeface="Calibri" pitchFamily="34" charset="0"/>
                <a:cs typeface="Arial" pitchFamily="34" charset="0"/>
              </a:rPr>
              <a:t>April 22	       	                   Unit Report due at:</a:t>
            </a:r>
            <a:r>
              <a:rPr lang="en-US" sz="1400" b="1" dirty="0">
                <a:solidFill>
                  <a:srgbClr val="002060"/>
                </a:solidFill>
                <a:latin typeface="Arial" pitchFamily="34" charset="0"/>
                <a:ea typeface="Calibri" pitchFamily="34" charset="0"/>
                <a:cs typeface="Arial" pitchFamily="34" charset="0"/>
              </a:rPr>
              <a:t> </a:t>
            </a:r>
            <a:r>
              <a:rPr lang="en-US" sz="1400" b="1" dirty="0">
                <a:solidFill>
                  <a:srgbClr val="002060"/>
                </a:solidFill>
                <a:latin typeface="Arial" pitchFamily="34" charset="0"/>
                <a:ea typeface="Calibri" pitchFamily="34" charset="0"/>
                <a:cs typeface="Arial" pitchFamily="34" charset="0"/>
                <a:hlinkClick r:id="rId3"/>
              </a:rPr>
              <a:t>fwa.cedarinc.org</a:t>
            </a:r>
            <a:r>
              <a:rPr lang="en-US" sz="1400" b="1" dirty="0">
                <a:solidFill>
                  <a:srgbClr val="002060"/>
                </a:solidFill>
                <a:latin typeface="Arial" pitchFamily="34" charset="0"/>
                <a:ea typeface="Calibri" pitchFamily="34" charset="0"/>
                <a:cs typeface="Arial" pitchFamily="34" charset="0"/>
              </a:rPr>
              <a:t> </a:t>
            </a:r>
            <a:endParaRPr lang="en-US" sz="1400" b="1" dirty="0">
              <a:latin typeface="Arial" pitchFamily="34" charset="0"/>
              <a:ea typeface="Calibri" pitchFamily="34" charset="0"/>
              <a:cs typeface="Arial" pitchFamily="34" charset="0"/>
            </a:endParaRPr>
          </a:p>
          <a:p>
            <a:pPr indent="457200" eaLnBrk="0" fontAlgn="base" hangingPunct="0">
              <a:spcBef>
                <a:spcPct val="0"/>
              </a:spcBef>
              <a:spcAft>
                <a:spcPct val="0"/>
              </a:spcAft>
            </a:pPr>
            <a:r>
              <a:rPr lang="en-US" b="1" dirty="0">
                <a:solidFill>
                  <a:srgbClr val="002060"/>
                </a:solidFill>
                <a:latin typeface="Arial" pitchFamily="34" charset="0"/>
                <a:ea typeface="Calibri" pitchFamily="34" charset="0"/>
                <a:cs typeface="Arial" pitchFamily="34" charset="0"/>
              </a:rPr>
              <a:t>	</a:t>
            </a:r>
            <a:r>
              <a:rPr lang="en-US" sz="1400" b="1" dirty="0">
                <a:solidFill>
                  <a:srgbClr val="002060"/>
                </a:solidFill>
                <a:latin typeface="Arial" pitchFamily="34" charset="0"/>
                <a:ea typeface="Calibri" pitchFamily="34" charset="0"/>
                <a:cs typeface="Arial" pitchFamily="34" charset="0"/>
              </a:rPr>
              <a:t>	</a:t>
            </a:r>
            <a:endParaRPr lang="en-US" b="1" dirty="0">
              <a:solidFill>
                <a:srgbClr val="002060"/>
              </a:solidFill>
              <a:latin typeface="Arial" pitchFamily="34" charset="0"/>
              <a:cs typeface="Arial" pitchFamily="34" charset="0"/>
            </a:endParaRPr>
          </a:p>
          <a:p>
            <a:pPr indent="457200" eaLnBrk="0" fontAlgn="base" hangingPunct="0">
              <a:spcBef>
                <a:spcPct val="0"/>
              </a:spcBef>
              <a:spcAft>
                <a:spcPct val="0"/>
              </a:spcAft>
            </a:pPr>
            <a:r>
              <a:rPr lang="en-US" sz="1400" b="1" dirty="0">
                <a:latin typeface="Arial" pitchFamily="34" charset="0"/>
                <a:ea typeface="Calibri" pitchFamily="34" charset="0"/>
                <a:cs typeface="Arial" pitchFamily="34" charset="0"/>
              </a:rPr>
              <a:t>May 18			Recognition and Awards presentation program 	</a:t>
            </a:r>
          </a:p>
          <a:p>
            <a:pPr indent="457200" eaLnBrk="0" fontAlgn="base" hangingPunct="0">
              <a:spcBef>
                <a:spcPct val="0"/>
              </a:spcBef>
              <a:spcAft>
                <a:spcPct val="0"/>
              </a:spcAft>
            </a:pPr>
            <a:r>
              <a:rPr lang="en-US" sz="1400" b="1" dirty="0">
                <a:latin typeface="Arial" pitchFamily="34" charset="0"/>
                <a:ea typeface="Calibri" pitchFamily="34" charset="0"/>
                <a:cs typeface="Arial" pitchFamily="34" charset="0"/>
              </a:rPr>
              <a:t>				(Venue TBD)</a:t>
            </a:r>
          </a:p>
          <a:p>
            <a:pPr indent="457200" eaLnBrk="0" fontAlgn="base" hangingPunct="0">
              <a:spcBef>
                <a:spcPct val="0"/>
              </a:spcBef>
              <a:spcAft>
                <a:spcPct val="0"/>
              </a:spcAft>
            </a:pPr>
            <a:endParaRPr lang="en-US" sz="1400" b="1" dirty="0">
              <a:latin typeface="Arial" pitchFamily="34" charset="0"/>
              <a:ea typeface="Calibri" pitchFamily="34" charset="0"/>
              <a:cs typeface="Arial" pitchFamily="34" charset="0"/>
            </a:endParaRPr>
          </a:p>
          <a:p>
            <a:pPr indent="457200" eaLnBrk="0" fontAlgn="base" hangingPunct="0">
              <a:spcBef>
                <a:spcPct val="0"/>
              </a:spcBef>
              <a:spcAft>
                <a:spcPct val="0"/>
              </a:spcAft>
            </a:pPr>
            <a:endParaRPr lang="en-US" sz="1400" b="1" dirty="0">
              <a:latin typeface="Arial" pitchFamily="34" charset="0"/>
              <a:ea typeface="Calibri" pitchFamily="34" charset="0"/>
              <a:cs typeface="Arial" pitchFamily="34" charset="0"/>
            </a:endParaRPr>
          </a:p>
          <a:p>
            <a:pPr indent="457200" eaLnBrk="0" fontAlgn="base" hangingPunct="0">
              <a:spcBef>
                <a:spcPct val="0"/>
              </a:spcBef>
              <a:spcAft>
                <a:spcPct val="0"/>
              </a:spcAft>
            </a:pPr>
            <a:r>
              <a:rPr lang="en-US" sz="1400" b="1" dirty="0">
                <a:latin typeface="Arial" pitchFamily="34" charset="0"/>
                <a:ea typeface="Calibri" pitchFamily="34" charset="0"/>
                <a:cs typeface="Arial" pitchFamily="34" charset="0"/>
              </a:rPr>
              <a:t>                                                                                                 </a:t>
            </a:r>
            <a:endParaRPr lang="en-US" sz="700" b="1" dirty="0">
              <a:latin typeface="Arial" pitchFamily="34" charset="0"/>
              <a:cs typeface="Arial" pitchFamily="34" charset="0"/>
            </a:endParaRPr>
          </a:p>
          <a:p>
            <a:pPr indent="457200" eaLnBrk="0" fontAlgn="base" hangingPunct="0">
              <a:spcBef>
                <a:spcPct val="0"/>
              </a:spcBef>
              <a:spcAft>
                <a:spcPct val="0"/>
              </a:spcAft>
            </a:pPr>
            <a:endParaRPr lang="en-US"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97005" y="-49281"/>
            <a:ext cx="11797989" cy="83407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r" fontAlgn="base">
              <a:spcBef>
                <a:spcPct val="0"/>
              </a:spcBef>
              <a:spcAft>
                <a:spcPct val="0"/>
              </a:spcAft>
            </a:pPr>
            <a:r>
              <a:rPr lang="en-US" sz="1000" b="1" dirty="0">
                <a:latin typeface="Arial" pitchFamily="34" charset="0"/>
                <a:ea typeface="Calibri" pitchFamily="34" charset="0"/>
                <a:cs typeface="Arial" pitchFamily="34" charset="0"/>
              </a:rPr>
              <a:t>PAGE 10</a:t>
            </a:r>
            <a:endParaRPr lang="en-US" sz="1000" dirty="0">
              <a:latin typeface="Arial" pitchFamily="34" charset="0"/>
              <a:cs typeface="Arial" pitchFamily="34" charset="0"/>
            </a:endParaRPr>
          </a:p>
          <a:p>
            <a:pPr indent="457200" algn="ctr" eaLnBrk="0" fontAlgn="base" hangingPunct="0">
              <a:spcBef>
                <a:spcPct val="0"/>
              </a:spcBef>
              <a:spcAft>
                <a:spcPct val="0"/>
              </a:spcAft>
            </a:pPr>
            <a:r>
              <a:rPr lang="en-US" sz="1300" b="1" dirty="0">
                <a:latin typeface="Arial" pitchFamily="34" charset="0"/>
                <a:ea typeface="Calibri" pitchFamily="34" charset="0"/>
                <a:cs typeface="Arial" pitchFamily="34" charset="0"/>
              </a:rPr>
              <a:t>CEDAR, INC.</a:t>
            </a:r>
          </a:p>
          <a:p>
            <a:pPr indent="457200" algn="ctr" eaLnBrk="0" fontAlgn="base" hangingPunct="0">
              <a:spcBef>
                <a:spcPct val="0"/>
              </a:spcBef>
              <a:spcAft>
                <a:spcPct val="0"/>
              </a:spcAft>
            </a:pPr>
            <a:endParaRPr lang="en-US" sz="500" dirty="0">
              <a:latin typeface="Arial" pitchFamily="34" charset="0"/>
              <a:cs typeface="Arial" pitchFamily="34" charset="0"/>
            </a:endParaRPr>
          </a:p>
          <a:p>
            <a:pPr indent="457200" algn="ctr" eaLnBrk="0" fontAlgn="base" hangingPunct="0">
              <a:spcBef>
                <a:spcPct val="0"/>
              </a:spcBef>
              <a:spcAft>
                <a:spcPct val="0"/>
              </a:spcAft>
            </a:pPr>
            <a:r>
              <a:rPr lang="en-US" sz="1300" b="1" dirty="0">
                <a:latin typeface="Arial" pitchFamily="34" charset="0"/>
                <a:ea typeface="Calibri" pitchFamily="34" charset="0"/>
                <a:cs typeface="Arial" pitchFamily="34" charset="0"/>
              </a:rPr>
              <a:t>FUTURE of WORK in APPALACHIA - STUDY UNIT PROGRAM</a:t>
            </a:r>
            <a:endParaRPr lang="en-US" sz="1300" dirty="0">
              <a:latin typeface="Arial" pitchFamily="34" charset="0"/>
              <a:cs typeface="Arial" pitchFamily="34" charset="0"/>
            </a:endParaRPr>
          </a:p>
          <a:p>
            <a:pPr indent="457200" algn="ctr" eaLnBrk="0" fontAlgn="base" hangingPunct="0">
              <a:spcBef>
                <a:spcPct val="0"/>
              </a:spcBef>
              <a:spcAft>
                <a:spcPct val="0"/>
              </a:spcAft>
            </a:pPr>
            <a:endParaRPr lang="en-US" sz="600" b="1" dirty="0">
              <a:solidFill>
                <a:srgbClr val="002060"/>
              </a:solidFill>
              <a:latin typeface="Arial" pitchFamily="34" charset="0"/>
              <a:ea typeface="Calibri" pitchFamily="34" charset="0"/>
              <a:cs typeface="Arial" pitchFamily="34" charset="0"/>
            </a:endParaRPr>
          </a:p>
          <a:p>
            <a:pPr indent="457200" algn="ctr" eaLnBrk="0" fontAlgn="base" hangingPunct="0">
              <a:spcBef>
                <a:spcPct val="0"/>
              </a:spcBef>
              <a:spcAft>
                <a:spcPct val="0"/>
              </a:spcAft>
            </a:pPr>
            <a:r>
              <a:rPr lang="en-US" b="1" dirty="0">
                <a:solidFill>
                  <a:srgbClr val="002060"/>
                </a:solidFill>
                <a:latin typeface="Arial" pitchFamily="34" charset="0"/>
                <a:ea typeface="Calibri" pitchFamily="34" charset="0"/>
                <a:cs typeface="Arial" pitchFamily="34" charset="0"/>
              </a:rPr>
              <a:t> UNIT REPORTING FORMAT</a:t>
            </a:r>
            <a:endParaRPr lang="en-US" dirty="0">
              <a:solidFill>
                <a:srgbClr val="002060"/>
              </a:solidFill>
              <a:latin typeface="Arial" pitchFamily="34" charset="0"/>
              <a:cs typeface="Arial" pitchFamily="34" charset="0"/>
            </a:endParaRPr>
          </a:p>
          <a:p>
            <a:pPr indent="457200" algn="ctr" eaLnBrk="0" fontAlgn="base" hangingPunct="0">
              <a:spcBef>
                <a:spcPct val="0"/>
              </a:spcBef>
              <a:spcAft>
                <a:spcPct val="0"/>
              </a:spcAft>
            </a:pPr>
            <a:r>
              <a:rPr lang="en-US" sz="1200" b="1" dirty="0">
                <a:latin typeface="Arial" pitchFamily="34" charset="0"/>
                <a:ea typeface="Calibri" pitchFamily="34" charset="0"/>
                <a:cs typeface="Arial" pitchFamily="34" charset="0"/>
              </a:rPr>
              <a:t>2023-2024</a:t>
            </a:r>
          </a:p>
          <a:p>
            <a:pPr eaLnBrk="0" fontAlgn="base" hangingPunct="0">
              <a:spcBef>
                <a:spcPct val="0"/>
              </a:spcBef>
              <a:spcAft>
                <a:spcPct val="0"/>
              </a:spcAft>
            </a:pPr>
            <a:r>
              <a:rPr lang="en-US" sz="1300" dirty="0">
                <a:latin typeface="Arial" pitchFamily="34" charset="0"/>
                <a:cs typeface="Arial" pitchFamily="34" charset="0"/>
              </a:rPr>
              <a:t>Your report </a:t>
            </a:r>
            <a:r>
              <a:rPr lang="en-US" sz="1300" b="1" u="sng" dirty="0">
                <a:latin typeface="Arial" pitchFamily="34" charset="0"/>
                <a:cs typeface="Arial" pitchFamily="34" charset="0"/>
              </a:rPr>
              <a:t>MUST BE TYPED, </a:t>
            </a:r>
            <a:r>
              <a:rPr lang="en-US" sz="1300" dirty="0">
                <a:latin typeface="Arial" pitchFamily="34" charset="0"/>
                <a:cs typeface="Arial" pitchFamily="34" charset="0"/>
              </a:rPr>
              <a:t>and in the following format:</a:t>
            </a:r>
          </a:p>
          <a:p>
            <a:pPr lvl="0" eaLnBrk="0" fontAlgn="base" hangingPunct="0">
              <a:spcBef>
                <a:spcPct val="0"/>
              </a:spcBef>
              <a:spcAft>
                <a:spcPct val="0"/>
              </a:spcAft>
              <a:buFont typeface="Arial" pitchFamily="34" charset="0"/>
              <a:buChar char="•"/>
            </a:pPr>
            <a:r>
              <a:rPr lang="en-US" sz="1300" dirty="0">
                <a:latin typeface="Arial" pitchFamily="34" charset="0"/>
                <a:cs typeface="Arial" pitchFamily="34" charset="0"/>
              </a:rPr>
              <a:t>   Double-spaced on 8 ½ X 11 paper.   Typed in a professional font.  (Arial, Calibri, Cambria, other) and body of text must be size 12;</a:t>
            </a:r>
          </a:p>
          <a:p>
            <a:pPr eaLnBrk="0" fontAlgn="base" hangingPunct="0">
              <a:spcBef>
                <a:spcPct val="0"/>
              </a:spcBef>
              <a:spcAft>
                <a:spcPct val="0"/>
              </a:spcAft>
              <a:buFontTx/>
              <a:buChar char="•"/>
            </a:pPr>
            <a:r>
              <a:rPr lang="en-US" sz="1300" dirty="0">
                <a:latin typeface="Arial" pitchFamily="34" charset="0"/>
                <a:cs typeface="Arial" pitchFamily="34" charset="0"/>
              </a:rPr>
              <a:t>   Minimum of two (2) pages and maximum of six (6).  (Not including the cover sheet or pages with photographs);</a:t>
            </a:r>
          </a:p>
          <a:p>
            <a:pPr eaLnBrk="0" fontAlgn="base" hangingPunct="0">
              <a:spcBef>
                <a:spcPct val="0"/>
              </a:spcBef>
              <a:spcAft>
                <a:spcPct val="0"/>
              </a:spcAft>
              <a:buFontTx/>
              <a:buChar char="•"/>
            </a:pPr>
            <a:r>
              <a:rPr lang="en-US" sz="1300" dirty="0">
                <a:latin typeface="Arial" pitchFamily="34" charset="0"/>
                <a:cs typeface="Arial" pitchFamily="34" charset="0"/>
              </a:rPr>
              <a:t>   The </a:t>
            </a:r>
            <a:r>
              <a:rPr lang="en-US" sz="1300" u="sng" dirty="0">
                <a:latin typeface="Arial" pitchFamily="34" charset="0"/>
                <a:cs typeface="Arial" pitchFamily="34" charset="0"/>
              </a:rPr>
              <a:t>provided</a:t>
            </a:r>
            <a:r>
              <a:rPr lang="en-US" sz="1300" dirty="0">
                <a:latin typeface="Arial" pitchFamily="34" charset="0"/>
                <a:cs typeface="Arial" pitchFamily="34" charset="0"/>
              </a:rPr>
              <a:t> Unit Report Cover page should be used;</a:t>
            </a:r>
          </a:p>
          <a:p>
            <a:pPr eaLnBrk="0" fontAlgn="base" hangingPunct="0">
              <a:spcBef>
                <a:spcPct val="0"/>
              </a:spcBef>
              <a:spcAft>
                <a:spcPct val="0"/>
              </a:spcAft>
              <a:buFontTx/>
              <a:buChar char="•"/>
            </a:pPr>
            <a:r>
              <a:rPr lang="en-US" sz="1300" dirty="0">
                <a:latin typeface="Arial" pitchFamily="34" charset="0"/>
                <a:cs typeface="Arial" pitchFamily="34" charset="0"/>
              </a:rPr>
              <a:t>   The report must contain the following sections, with each section clearly identified.</a:t>
            </a:r>
          </a:p>
          <a:p>
            <a:pPr eaLnBrk="0" fontAlgn="base" hangingPunct="0">
              <a:spcBef>
                <a:spcPct val="0"/>
              </a:spcBef>
              <a:spcAft>
                <a:spcPct val="0"/>
              </a:spcAft>
            </a:pPr>
            <a:endParaRPr lang="en-US" sz="600" dirty="0">
              <a:latin typeface="Arial" pitchFamily="34" charset="0"/>
              <a:cs typeface="Arial" pitchFamily="34" charset="0"/>
            </a:endParaRPr>
          </a:p>
          <a:p>
            <a:pPr eaLnBrk="0" fontAlgn="base" hangingPunct="0">
              <a:spcBef>
                <a:spcPct val="0"/>
              </a:spcBef>
              <a:spcAft>
                <a:spcPct val="0"/>
              </a:spcAft>
            </a:pPr>
            <a:r>
              <a:rPr lang="en-US" sz="1300" b="1" u="sng" dirty="0">
                <a:solidFill>
                  <a:srgbClr val="244061"/>
                </a:solidFill>
                <a:latin typeface="Arial" pitchFamily="34" charset="0"/>
                <a:ea typeface="Calibri" pitchFamily="34" charset="0"/>
                <a:cs typeface="Arial" pitchFamily="34" charset="0"/>
              </a:rPr>
              <a:t>1.  An introduction</a:t>
            </a:r>
            <a:endParaRPr lang="en-US" sz="1300" dirty="0">
              <a:latin typeface="Arial" pitchFamily="34" charset="0"/>
              <a:cs typeface="Arial" pitchFamily="34" charset="0"/>
            </a:endParaRPr>
          </a:p>
          <a:p>
            <a:pPr eaLnBrk="0" fontAlgn="base" hangingPunct="0">
              <a:spcBef>
                <a:spcPct val="0"/>
              </a:spcBef>
              <a:spcAft>
                <a:spcPct val="0"/>
              </a:spcAft>
            </a:pPr>
            <a:r>
              <a:rPr lang="en-US" sz="1300" dirty="0">
                <a:solidFill>
                  <a:srgbClr val="244061"/>
                </a:solidFill>
                <a:latin typeface="Arial" pitchFamily="34" charset="0"/>
                <a:ea typeface="Calibri" pitchFamily="34" charset="0"/>
                <a:cs typeface="Arial" pitchFamily="34" charset="0"/>
              </a:rPr>
              <a:t>The purpose of the written summary is to “tell the story” of the teacher’s Study Unit. The “story” should include an introduction, a description of the activities and goal(s), and a summary. </a:t>
            </a:r>
          </a:p>
          <a:p>
            <a:pPr eaLnBrk="0" fontAlgn="base" hangingPunct="0">
              <a:spcBef>
                <a:spcPct val="0"/>
              </a:spcBef>
              <a:spcAft>
                <a:spcPct val="0"/>
              </a:spcAft>
            </a:pPr>
            <a:endParaRPr lang="en-US" sz="600" u="sng" dirty="0">
              <a:ln>
                <a:solidFill>
                  <a:schemeClr val="accent1"/>
                </a:solidFill>
              </a:ln>
              <a:latin typeface="Arial" pitchFamily="34" charset="0"/>
              <a:cs typeface="Arial" pitchFamily="34" charset="0"/>
            </a:endParaRPr>
          </a:p>
          <a:p>
            <a:pPr eaLnBrk="0" fontAlgn="base" hangingPunct="0">
              <a:spcBef>
                <a:spcPct val="0"/>
              </a:spcBef>
              <a:spcAft>
                <a:spcPct val="0"/>
              </a:spcAft>
            </a:pPr>
            <a:r>
              <a:rPr lang="en-US" sz="1300" dirty="0">
                <a:solidFill>
                  <a:srgbClr val="244061"/>
                </a:solidFill>
                <a:latin typeface="Arial" pitchFamily="34" charset="0"/>
                <a:ea typeface="Calibri" pitchFamily="34" charset="0"/>
                <a:cs typeface="Arial" pitchFamily="34" charset="0"/>
              </a:rPr>
              <a:t>The introduction should be a brief statement of “why“, and “how” the Unit started. This might include a description of how the specific unit topic was selected. For example, you could begin with a description of how the teacher and students did a KWL (know/want/learned) activity </a:t>
            </a:r>
            <a:r>
              <a:rPr lang="en-US" sz="1300" u="sng" dirty="0">
                <a:solidFill>
                  <a:srgbClr val="244061"/>
                </a:solidFill>
                <a:latin typeface="Arial" pitchFamily="34" charset="0"/>
                <a:ea typeface="Calibri" pitchFamily="34" charset="0"/>
                <a:cs typeface="Arial" pitchFamily="34" charset="0"/>
              </a:rPr>
              <a:t>before</a:t>
            </a:r>
            <a:r>
              <a:rPr lang="en-US" sz="1300" dirty="0">
                <a:solidFill>
                  <a:srgbClr val="244061"/>
                </a:solidFill>
                <a:latin typeface="Arial" pitchFamily="34" charset="0"/>
                <a:ea typeface="Calibri" pitchFamily="34" charset="0"/>
                <a:cs typeface="Arial" pitchFamily="34" charset="0"/>
              </a:rPr>
              <a:t> deciding on the Unit’s topic. What they WANT to know about the future of work in Appalachia, and what they will LEARN from the Unit. This could be the foundation from which to develop your Unit.</a:t>
            </a:r>
          </a:p>
          <a:p>
            <a:pPr eaLnBrk="0" fontAlgn="base" hangingPunct="0">
              <a:spcBef>
                <a:spcPct val="0"/>
              </a:spcBef>
              <a:spcAft>
                <a:spcPct val="0"/>
              </a:spcAft>
            </a:pPr>
            <a:endParaRPr lang="en-US" sz="300" dirty="0">
              <a:latin typeface="Arial" pitchFamily="34" charset="0"/>
              <a:cs typeface="Arial" pitchFamily="34" charset="0"/>
            </a:endParaRPr>
          </a:p>
          <a:p>
            <a:pPr eaLnBrk="0" fontAlgn="base" hangingPunct="0">
              <a:spcBef>
                <a:spcPct val="0"/>
              </a:spcBef>
              <a:spcAft>
                <a:spcPct val="0"/>
              </a:spcAft>
            </a:pPr>
            <a:r>
              <a:rPr lang="en-US" sz="1300" dirty="0">
                <a:solidFill>
                  <a:srgbClr val="244061"/>
                </a:solidFill>
                <a:latin typeface="Arial" pitchFamily="34" charset="0"/>
                <a:ea typeface="Calibri" pitchFamily="34" charset="0"/>
                <a:cs typeface="Arial" pitchFamily="34" charset="0"/>
              </a:rPr>
              <a:t>The introduction is extremely important as it provides the foundation for the remainder of the story.  Although not required, you could consider the following questions when developing the introduction:</a:t>
            </a:r>
          </a:p>
          <a:p>
            <a:pPr eaLnBrk="0" fontAlgn="base" hangingPunct="0">
              <a:spcBef>
                <a:spcPct val="0"/>
              </a:spcBef>
              <a:spcAft>
                <a:spcPct val="0"/>
              </a:spcAft>
            </a:pPr>
            <a:endParaRPr lang="en-US" sz="300" dirty="0">
              <a:latin typeface="Arial" pitchFamily="34" charset="0"/>
              <a:cs typeface="Arial" pitchFamily="34" charset="0"/>
            </a:endParaRPr>
          </a:p>
          <a:p>
            <a:pPr eaLnBrk="0" fontAlgn="base" hangingPunct="0">
              <a:spcBef>
                <a:spcPct val="0"/>
              </a:spcBef>
              <a:spcAft>
                <a:spcPct val="0"/>
              </a:spcAft>
              <a:buFontTx/>
              <a:buChar char="•"/>
            </a:pPr>
            <a:r>
              <a:rPr lang="en-US" sz="1300" dirty="0">
                <a:solidFill>
                  <a:srgbClr val="244061"/>
                </a:solidFill>
                <a:latin typeface="Arial" pitchFamily="34" charset="0"/>
                <a:cs typeface="Arial" pitchFamily="34" charset="0"/>
              </a:rPr>
              <a:t>    How and why was the topic for the Unit selected?</a:t>
            </a:r>
            <a:endParaRPr lang="en-US" sz="1300" dirty="0">
              <a:latin typeface="Arial" pitchFamily="34" charset="0"/>
              <a:cs typeface="Arial" pitchFamily="34" charset="0"/>
            </a:endParaRPr>
          </a:p>
          <a:p>
            <a:pPr eaLnBrk="0" fontAlgn="base" hangingPunct="0">
              <a:spcBef>
                <a:spcPct val="0"/>
              </a:spcBef>
              <a:spcAft>
                <a:spcPct val="0"/>
              </a:spcAft>
              <a:buFontTx/>
              <a:buChar char="•"/>
            </a:pPr>
            <a:r>
              <a:rPr lang="en-US" sz="1300" dirty="0">
                <a:solidFill>
                  <a:srgbClr val="244061"/>
                </a:solidFill>
                <a:latin typeface="Arial" pitchFamily="34" charset="0"/>
                <a:cs typeface="Arial" pitchFamily="34" charset="0"/>
              </a:rPr>
              <a:t>    Were educational objectives established for the Unit?  If so, what were they?</a:t>
            </a:r>
            <a:endParaRPr lang="en-US" sz="1300" dirty="0">
              <a:latin typeface="Arial" pitchFamily="34" charset="0"/>
              <a:cs typeface="Arial" pitchFamily="34" charset="0"/>
            </a:endParaRPr>
          </a:p>
          <a:p>
            <a:pPr eaLnBrk="0" fontAlgn="base" hangingPunct="0">
              <a:spcBef>
                <a:spcPct val="0"/>
              </a:spcBef>
              <a:spcAft>
                <a:spcPct val="0"/>
              </a:spcAft>
              <a:buFontTx/>
              <a:buChar char="•"/>
            </a:pPr>
            <a:r>
              <a:rPr lang="en-US" sz="1300" dirty="0">
                <a:solidFill>
                  <a:srgbClr val="244061"/>
                </a:solidFill>
                <a:latin typeface="Arial" pitchFamily="34" charset="0"/>
                <a:cs typeface="Arial" pitchFamily="34" charset="0"/>
              </a:rPr>
              <a:t>    Were students involved in planning the Unit?</a:t>
            </a:r>
          </a:p>
          <a:p>
            <a:pPr eaLnBrk="0" fontAlgn="base" hangingPunct="0">
              <a:spcBef>
                <a:spcPct val="0"/>
              </a:spcBef>
              <a:spcAft>
                <a:spcPct val="0"/>
              </a:spcAft>
            </a:pPr>
            <a:endParaRPr lang="en-US" sz="600" dirty="0">
              <a:latin typeface="Arial" pitchFamily="34" charset="0"/>
              <a:cs typeface="Arial" pitchFamily="34" charset="0"/>
            </a:endParaRPr>
          </a:p>
          <a:p>
            <a:pPr eaLnBrk="0" fontAlgn="base" hangingPunct="0">
              <a:spcBef>
                <a:spcPct val="0"/>
              </a:spcBef>
              <a:spcAft>
                <a:spcPct val="0"/>
              </a:spcAft>
            </a:pPr>
            <a:r>
              <a:rPr lang="en-US" sz="1400" b="1" u="sng" dirty="0">
                <a:solidFill>
                  <a:srgbClr val="7030A0"/>
                </a:solidFill>
                <a:latin typeface="Arial" pitchFamily="34" charset="0"/>
                <a:ea typeface="Calibri" pitchFamily="34" charset="0"/>
                <a:cs typeface="Arial" pitchFamily="34" charset="0"/>
              </a:rPr>
              <a:t>2.  A description of the activities and goals (Including </a:t>
            </a:r>
            <a:r>
              <a:rPr lang="en-US" sz="1400" b="1" u="sng" dirty="0">
                <a:solidFill>
                  <a:srgbClr val="FF0000"/>
                </a:solidFill>
                <a:latin typeface="Arial" pitchFamily="34" charset="0"/>
                <a:ea typeface="Calibri" pitchFamily="34" charset="0"/>
                <a:cs typeface="Arial" pitchFamily="34" charset="0"/>
              </a:rPr>
              <a:t>one (1)</a:t>
            </a:r>
            <a:r>
              <a:rPr lang="en-US" sz="1400" b="1" u="sng" dirty="0">
                <a:solidFill>
                  <a:srgbClr val="7030A0"/>
                </a:solidFill>
                <a:latin typeface="Arial" pitchFamily="34" charset="0"/>
                <a:ea typeface="Calibri" pitchFamily="34" charset="0"/>
                <a:cs typeface="Arial" pitchFamily="34" charset="0"/>
              </a:rPr>
              <a:t> picture of each activity).</a:t>
            </a:r>
            <a:endParaRPr lang="en-US" sz="1400" dirty="0">
              <a:latin typeface="Arial" pitchFamily="34" charset="0"/>
              <a:cs typeface="Arial" pitchFamily="34" charset="0"/>
            </a:endParaRPr>
          </a:p>
          <a:p>
            <a:pPr eaLnBrk="0" fontAlgn="base" hangingPunct="0">
              <a:spcBef>
                <a:spcPct val="0"/>
              </a:spcBef>
              <a:spcAft>
                <a:spcPct val="0"/>
              </a:spcAft>
            </a:pPr>
            <a:r>
              <a:rPr lang="en-US" sz="1400" dirty="0">
                <a:solidFill>
                  <a:srgbClr val="7030A0"/>
                </a:solidFill>
                <a:latin typeface="Arial" pitchFamily="34" charset="0"/>
                <a:ea typeface="Calibri" pitchFamily="34" charset="0"/>
                <a:cs typeface="Arial" pitchFamily="34" charset="0"/>
              </a:rPr>
              <a:t>This next section of the report should show students actively engaged in the Study Unit. Because of the variety of topics, the student activities can range from regular classroom events to real-life activities, such as outdoor experiences, field trips, etc. The most important thing about this section is to show what the students “actually did”, as a result of their participation in the Unit. </a:t>
            </a:r>
            <a:endParaRPr lang="en-US" sz="1400" dirty="0">
              <a:latin typeface="Arial" pitchFamily="34" charset="0"/>
              <a:cs typeface="Arial" pitchFamily="34" charset="0"/>
            </a:endParaRPr>
          </a:p>
          <a:p>
            <a:pPr eaLnBrk="0" fontAlgn="base" hangingPunct="0">
              <a:spcBef>
                <a:spcPct val="0"/>
              </a:spcBef>
              <a:spcAft>
                <a:spcPct val="0"/>
              </a:spcAft>
            </a:pPr>
            <a:r>
              <a:rPr lang="en-US" sz="1400" b="1" dirty="0">
                <a:solidFill>
                  <a:srgbClr val="7030A0"/>
                </a:solidFill>
                <a:latin typeface="Arial" pitchFamily="34" charset="0"/>
                <a:ea typeface="Calibri" pitchFamily="34" charset="0"/>
                <a:cs typeface="Arial" pitchFamily="34" charset="0"/>
              </a:rPr>
              <a:t>Note:  </a:t>
            </a:r>
            <a:r>
              <a:rPr lang="en-US" sz="1400" b="1" u="sng" dirty="0">
                <a:solidFill>
                  <a:srgbClr val="7030A0"/>
                </a:solidFill>
                <a:latin typeface="Arial" pitchFamily="34" charset="0"/>
                <a:ea typeface="Calibri" pitchFamily="34" charset="0"/>
                <a:cs typeface="Arial" pitchFamily="34" charset="0"/>
              </a:rPr>
              <a:t>One</a:t>
            </a:r>
            <a:r>
              <a:rPr lang="en-US" sz="1400" b="1" dirty="0">
                <a:solidFill>
                  <a:srgbClr val="7030A0"/>
                </a:solidFill>
                <a:latin typeface="Arial" pitchFamily="34" charset="0"/>
                <a:ea typeface="Calibri" pitchFamily="34" charset="0"/>
                <a:cs typeface="Arial" pitchFamily="34" charset="0"/>
              </a:rPr>
              <a:t> photograph of each activity performed in the unit is </a:t>
            </a:r>
            <a:r>
              <a:rPr lang="en-US" sz="1400" b="1" u="sng" dirty="0">
                <a:solidFill>
                  <a:srgbClr val="7030A0"/>
                </a:solidFill>
                <a:latin typeface="Arial" pitchFamily="34" charset="0"/>
                <a:ea typeface="Calibri" pitchFamily="34" charset="0"/>
                <a:cs typeface="Arial" pitchFamily="34" charset="0"/>
              </a:rPr>
              <a:t>required</a:t>
            </a:r>
            <a:r>
              <a:rPr lang="en-US" sz="1400" b="1" dirty="0">
                <a:solidFill>
                  <a:srgbClr val="7030A0"/>
                </a:solidFill>
                <a:latin typeface="Arial" pitchFamily="34" charset="0"/>
                <a:ea typeface="Calibri" pitchFamily="34" charset="0"/>
                <a:cs typeface="Arial" pitchFamily="34" charset="0"/>
              </a:rPr>
              <a:t> to be included with the report. </a:t>
            </a:r>
            <a:r>
              <a:rPr lang="en-US" sz="1400" dirty="0">
                <a:solidFill>
                  <a:srgbClr val="7030A0"/>
                </a:solidFill>
                <a:latin typeface="Arial" pitchFamily="34" charset="0"/>
                <a:ea typeface="Calibri" pitchFamily="34" charset="0"/>
                <a:cs typeface="Arial" pitchFamily="34" charset="0"/>
              </a:rPr>
              <a:t>CEDAR is interested in seeing a variety of meaningful student activities, but only needs to see a glimpse and not the entire picture of each.</a:t>
            </a:r>
          </a:p>
          <a:p>
            <a:pPr eaLnBrk="0" fontAlgn="base" hangingPunct="0">
              <a:spcBef>
                <a:spcPct val="0"/>
              </a:spcBef>
              <a:spcAft>
                <a:spcPct val="0"/>
              </a:spcAft>
            </a:pPr>
            <a:endParaRPr lang="en-US" sz="600" dirty="0">
              <a:latin typeface="Arial" pitchFamily="34" charset="0"/>
              <a:cs typeface="Arial" pitchFamily="34" charset="0"/>
            </a:endParaRPr>
          </a:p>
          <a:p>
            <a:pPr eaLnBrk="0" fontAlgn="base" hangingPunct="0">
              <a:spcBef>
                <a:spcPct val="0"/>
              </a:spcBef>
              <a:spcAft>
                <a:spcPct val="0"/>
              </a:spcAft>
              <a:buFontTx/>
              <a:buChar char="•"/>
            </a:pPr>
            <a:r>
              <a:rPr lang="en-US" sz="1400" dirty="0">
                <a:solidFill>
                  <a:srgbClr val="7030A0"/>
                </a:solidFill>
                <a:latin typeface="Arial" pitchFamily="34" charset="0"/>
                <a:cs typeface="Arial" pitchFamily="34" charset="0"/>
              </a:rPr>
              <a:t>     Which activities were the most meaningful?</a:t>
            </a:r>
            <a:endParaRPr lang="en-US" sz="1400" dirty="0">
              <a:latin typeface="Arial" pitchFamily="34" charset="0"/>
              <a:cs typeface="Arial" pitchFamily="34" charset="0"/>
            </a:endParaRPr>
          </a:p>
          <a:p>
            <a:pPr eaLnBrk="0" fontAlgn="base" hangingPunct="0">
              <a:spcBef>
                <a:spcPct val="0"/>
              </a:spcBef>
              <a:spcAft>
                <a:spcPct val="0"/>
              </a:spcAft>
              <a:buFontTx/>
              <a:buChar char="•"/>
            </a:pPr>
            <a:r>
              <a:rPr lang="en-US" sz="1400" dirty="0">
                <a:solidFill>
                  <a:srgbClr val="7030A0"/>
                </a:solidFill>
                <a:latin typeface="Arial" pitchFamily="34" charset="0"/>
                <a:cs typeface="Arial" pitchFamily="34" charset="0"/>
              </a:rPr>
              <a:t>     Will the description of the activities show a clear relationship to the educational goals of the Unit?</a:t>
            </a:r>
          </a:p>
          <a:p>
            <a:pPr eaLnBrk="0" fontAlgn="base" hangingPunct="0">
              <a:spcBef>
                <a:spcPct val="0"/>
              </a:spcBef>
              <a:spcAft>
                <a:spcPct val="0"/>
              </a:spcAft>
            </a:pPr>
            <a:endParaRPr lang="en-US" sz="1200" b="1" dirty="0">
              <a:solidFill>
                <a:srgbClr val="7030A0"/>
              </a:solidFill>
              <a:latin typeface="Arial" pitchFamily="34" charset="0"/>
              <a:ea typeface="Calibri" pitchFamily="34" charset="0"/>
              <a:cs typeface="Arial" pitchFamily="34" charset="0"/>
            </a:endParaRPr>
          </a:p>
          <a:p>
            <a:pPr eaLnBrk="0" fontAlgn="base" hangingPunct="0">
              <a:spcBef>
                <a:spcPct val="0"/>
              </a:spcBef>
              <a:spcAft>
                <a:spcPct val="0"/>
              </a:spcAft>
            </a:pPr>
            <a:endParaRPr lang="en-US" sz="1200" b="1" dirty="0">
              <a:solidFill>
                <a:srgbClr val="7030A0"/>
              </a:solidFill>
              <a:latin typeface="Arial" pitchFamily="34" charset="0"/>
              <a:ea typeface="Calibri" pitchFamily="34" charset="0"/>
              <a:cs typeface="Arial" pitchFamily="34" charset="0"/>
            </a:endParaRPr>
          </a:p>
          <a:p>
            <a:pPr eaLnBrk="0" fontAlgn="base" hangingPunct="0">
              <a:spcBef>
                <a:spcPct val="0"/>
              </a:spcBef>
              <a:spcAft>
                <a:spcPct val="0"/>
              </a:spcAft>
            </a:pPr>
            <a:endParaRPr lang="en-US" sz="1200" b="1" dirty="0">
              <a:solidFill>
                <a:srgbClr val="7030A0"/>
              </a:solidFill>
              <a:latin typeface="Arial" pitchFamily="34" charset="0"/>
              <a:ea typeface="Calibri" pitchFamily="34" charset="0"/>
              <a:cs typeface="Arial" pitchFamily="34" charset="0"/>
            </a:endParaRPr>
          </a:p>
          <a:p>
            <a:pPr eaLnBrk="0" fontAlgn="base" hangingPunct="0">
              <a:spcBef>
                <a:spcPct val="0"/>
              </a:spcBef>
              <a:spcAft>
                <a:spcPct val="0"/>
              </a:spcAft>
            </a:pPr>
            <a:endParaRPr lang="en-US" sz="1200" b="1" dirty="0">
              <a:solidFill>
                <a:srgbClr val="7030A0"/>
              </a:solidFill>
              <a:latin typeface="Arial" pitchFamily="34" charset="0"/>
              <a:ea typeface="Calibri" pitchFamily="34" charset="0"/>
              <a:cs typeface="Arial" pitchFamily="34" charset="0"/>
            </a:endParaRPr>
          </a:p>
          <a:p>
            <a:pPr eaLnBrk="0" fontAlgn="base" hangingPunct="0">
              <a:spcBef>
                <a:spcPct val="0"/>
              </a:spcBef>
              <a:spcAft>
                <a:spcPct val="0"/>
              </a:spcAft>
            </a:pPr>
            <a:endParaRPr lang="en-US" sz="1200" b="1" dirty="0">
              <a:solidFill>
                <a:srgbClr val="7030A0"/>
              </a:solidFill>
              <a:latin typeface="Arial" pitchFamily="34" charset="0"/>
              <a:ea typeface="Calibri" pitchFamily="34" charset="0"/>
              <a:cs typeface="Arial" pitchFamily="34" charset="0"/>
            </a:endParaRPr>
          </a:p>
          <a:p>
            <a:pPr eaLnBrk="0" fontAlgn="base" hangingPunct="0">
              <a:spcBef>
                <a:spcPct val="0"/>
              </a:spcBef>
              <a:spcAft>
                <a:spcPct val="0"/>
              </a:spcAft>
            </a:pPr>
            <a:endParaRPr lang="en-US" sz="1200" b="1" dirty="0">
              <a:solidFill>
                <a:srgbClr val="7030A0"/>
              </a:solidFill>
              <a:latin typeface="Arial" pitchFamily="34" charset="0"/>
              <a:ea typeface="Calibri" pitchFamily="34" charset="0"/>
              <a:cs typeface="Arial" pitchFamily="34" charset="0"/>
            </a:endParaRPr>
          </a:p>
          <a:p>
            <a:pPr eaLnBrk="0" fontAlgn="base" hangingPunct="0">
              <a:spcBef>
                <a:spcPct val="0"/>
              </a:spcBef>
              <a:spcAft>
                <a:spcPct val="0"/>
              </a:spcAft>
            </a:pPr>
            <a:endParaRPr lang="en-US" sz="1200" b="1" dirty="0">
              <a:solidFill>
                <a:srgbClr val="7030A0"/>
              </a:solidFill>
              <a:latin typeface="Arial" pitchFamily="34" charset="0"/>
              <a:ea typeface="Calibri" pitchFamily="34" charset="0"/>
              <a:cs typeface="Arial" pitchFamily="34" charset="0"/>
            </a:endParaRPr>
          </a:p>
          <a:p>
            <a:pPr eaLnBrk="0" fontAlgn="base" hangingPunct="0">
              <a:spcBef>
                <a:spcPct val="0"/>
              </a:spcBef>
              <a:spcAft>
                <a:spcPct val="0"/>
              </a:spcAft>
            </a:pPr>
            <a:r>
              <a:rPr lang="en-US" sz="1200" b="1" dirty="0">
                <a:solidFill>
                  <a:srgbClr val="7030A0"/>
                </a:solidFill>
                <a:latin typeface="Arial" pitchFamily="34" charset="0"/>
                <a:ea typeface="Calibri" pitchFamily="34" charset="0"/>
                <a:cs typeface="Arial" pitchFamily="34" charset="0"/>
              </a:rPr>
              <a:t> </a:t>
            </a:r>
            <a:endParaRPr lang="en-US"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122664" y="57648"/>
            <a:ext cx="11775688" cy="38010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114300" algn="r" fontAlgn="base">
              <a:spcBef>
                <a:spcPct val="0"/>
              </a:spcBef>
              <a:spcAft>
                <a:spcPct val="0"/>
              </a:spcAft>
            </a:pPr>
            <a:r>
              <a:rPr lang="en-US" sz="1000" b="1" dirty="0">
                <a:latin typeface="Arial" pitchFamily="34" charset="0"/>
                <a:ea typeface="Calibri" pitchFamily="34" charset="0"/>
                <a:cs typeface="Arial" pitchFamily="34" charset="0"/>
              </a:rPr>
              <a:t>PAGE 11</a:t>
            </a:r>
          </a:p>
          <a:p>
            <a:pPr indent="114300" algn="r" fontAlgn="base">
              <a:spcBef>
                <a:spcPct val="0"/>
              </a:spcBef>
              <a:spcAft>
                <a:spcPct val="0"/>
              </a:spcAft>
            </a:pPr>
            <a:endParaRPr lang="en-US" sz="1000" dirty="0">
              <a:latin typeface="Arial" pitchFamily="34" charset="0"/>
              <a:cs typeface="Arial" pitchFamily="34" charset="0"/>
            </a:endParaRPr>
          </a:p>
          <a:p>
            <a:pPr eaLnBrk="0" fontAlgn="base" hangingPunct="0">
              <a:spcBef>
                <a:spcPct val="0"/>
              </a:spcBef>
              <a:spcAft>
                <a:spcPct val="0"/>
              </a:spcAft>
              <a:buFontTx/>
              <a:buChar char="•"/>
            </a:pPr>
            <a:endParaRPr lang="en-US" sz="700" dirty="0">
              <a:latin typeface="Arial" pitchFamily="34" charset="0"/>
              <a:cs typeface="Arial" pitchFamily="34" charset="0"/>
            </a:endParaRPr>
          </a:p>
          <a:p>
            <a:pPr eaLnBrk="0" fontAlgn="base" hangingPunct="0">
              <a:spcBef>
                <a:spcPct val="0"/>
              </a:spcBef>
              <a:spcAft>
                <a:spcPct val="0"/>
              </a:spcAft>
            </a:pPr>
            <a:r>
              <a:rPr lang="en-US" sz="1000" b="1" u="sng" dirty="0">
                <a:solidFill>
                  <a:srgbClr val="002060"/>
                </a:solidFill>
                <a:latin typeface="Arial" pitchFamily="34" charset="0"/>
                <a:cs typeface="Arial" pitchFamily="34" charset="0"/>
              </a:rPr>
              <a:t>REPORTING FORMAT Cont.’</a:t>
            </a:r>
          </a:p>
          <a:p>
            <a:pPr eaLnBrk="0" fontAlgn="base" hangingPunct="0">
              <a:spcBef>
                <a:spcPct val="0"/>
              </a:spcBef>
              <a:spcAft>
                <a:spcPct val="0"/>
              </a:spcAft>
            </a:pPr>
            <a:r>
              <a:rPr lang="en-US" sz="1000" dirty="0">
                <a:latin typeface="Arial" pitchFamily="34" charset="0"/>
                <a:cs typeface="Arial" pitchFamily="34" charset="0"/>
              </a:rPr>
              <a:t>Page 2 of 2</a:t>
            </a:r>
          </a:p>
          <a:p>
            <a:pPr eaLnBrk="0" fontAlgn="base" hangingPunct="0">
              <a:spcBef>
                <a:spcPct val="0"/>
              </a:spcBef>
              <a:spcAft>
                <a:spcPct val="0"/>
              </a:spcAft>
            </a:pPr>
            <a:endParaRPr lang="en-US" sz="1200" b="1" u="sng" dirty="0">
              <a:solidFill>
                <a:srgbClr val="FF0000"/>
              </a:solidFill>
              <a:latin typeface="Arial" pitchFamily="34" charset="0"/>
              <a:cs typeface="Arial" pitchFamily="34" charset="0"/>
            </a:endParaRPr>
          </a:p>
          <a:p>
            <a:pPr eaLnBrk="0" fontAlgn="base" hangingPunct="0">
              <a:spcBef>
                <a:spcPct val="0"/>
              </a:spcBef>
              <a:spcAft>
                <a:spcPct val="0"/>
              </a:spcAft>
            </a:pPr>
            <a:r>
              <a:rPr lang="en-US" sz="1300" b="1" u="sng" dirty="0">
                <a:solidFill>
                  <a:srgbClr val="FF0000"/>
                </a:solidFill>
                <a:latin typeface="Arial" pitchFamily="34" charset="0"/>
                <a:cs typeface="Arial" pitchFamily="34" charset="0"/>
              </a:rPr>
              <a:t>3.   A summary</a:t>
            </a:r>
            <a:endParaRPr lang="en-US" sz="1300" dirty="0">
              <a:latin typeface="Arial" pitchFamily="34" charset="0"/>
              <a:cs typeface="Arial" pitchFamily="34" charset="0"/>
            </a:endParaRPr>
          </a:p>
          <a:p>
            <a:pPr eaLnBrk="0" fontAlgn="base" hangingPunct="0">
              <a:spcBef>
                <a:spcPct val="0"/>
              </a:spcBef>
              <a:spcAft>
                <a:spcPct val="0"/>
              </a:spcAft>
            </a:pPr>
            <a:r>
              <a:rPr lang="en-US" sz="1300" dirty="0">
                <a:solidFill>
                  <a:srgbClr val="FF0000"/>
                </a:solidFill>
                <a:latin typeface="Arial" pitchFamily="34" charset="0"/>
                <a:ea typeface="Calibri" pitchFamily="34" charset="0"/>
                <a:cs typeface="Arial" pitchFamily="34" charset="0"/>
              </a:rPr>
              <a:t>Every story needs a conclusion or summary, and this is especially true of this new and unique education program. This section should provide information on the success of the Unit through an examination/evaluation to determine if the educational goals were met. This examination of the Unit’s success should be conducted by the teacher and students together. This component of the Unit Report can be easily over-looked, but is necessary in order for the Report to be considered “complete”. The success of the Unit should be determined, partially or in whole, by the goals and activities established at the beginning.  A comprehensive evaluation can be achieved by answering the following questions:  </a:t>
            </a:r>
          </a:p>
          <a:p>
            <a:pPr eaLnBrk="0" fontAlgn="base" hangingPunct="0">
              <a:spcBef>
                <a:spcPct val="0"/>
              </a:spcBef>
              <a:spcAft>
                <a:spcPct val="0"/>
              </a:spcAft>
            </a:pPr>
            <a:endParaRPr lang="en-US" sz="1300" dirty="0">
              <a:latin typeface="Arial" pitchFamily="34" charset="0"/>
              <a:cs typeface="Arial" pitchFamily="34" charset="0"/>
            </a:endParaRPr>
          </a:p>
          <a:p>
            <a:pPr eaLnBrk="0" fontAlgn="base" hangingPunct="0">
              <a:spcBef>
                <a:spcPct val="0"/>
              </a:spcBef>
              <a:spcAft>
                <a:spcPct val="0"/>
              </a:spcAft>
              <a:buFontTx/>
              <a:buChar char="•"/>
            </a:pPr>
            <a:r>
              <a:rPr lang="en-US" sz="1300" dirty="0">
                <a:solidFill>
                  <a:srgbClr val="FF0000"/>
                </a:solidFill>
                <a:latin typeface="Arial" pitchFamily="34" charset="0"/>
                <a:cs typeface="Arial" pitchFamily="34" charset="0"/>
              </a:rPr>
              <a:t>    Were the educational goals of the Unit accomplished?</a:t>
            </a:r>
            <a:endParaRPr lang="en-US" sz="1300" dirty="0">
              <a:latin typeface="Arial" pitchFamily="34" charset="0"/>
              <a:cs typeface="Arial" pitchFamily="34" charset="0"/>
            </a:endParaRPr>
          </a:p>
          <a:p>
            <a:pPr eaLnBrk="0" fontAlgn="base" hangingPunct="0">
              <a:spcBef>
                <a:spcPct val="0"/>
              </a:spcBef>
              <a:spcAft>
                <a:spcPct val="0"/>
              </a:spcAft>
              <a:buFontTx/>
              <a:buChar char="•"/>
            </a:pPr>
            <a:r>
              <a:rPr lang="en-US" sz="1300" dirty="0">
                <a:solidFill>
                  <a:srgbClr val="FF0000"/>
                </a:solidFill>
                <a:latin typeface="Arial" pitchFamily="34" charset="0"/>
                <a:cs typeface="Arial" pitchFamily="34" charset="0"/>
              </a:rPr>
              <a:t>    What, if anything, was not accomplished?  Why?</a:t>
            </a:r>
            <a:endParaRPr lang="en-US" sz="1300" dirty="0">
              <a:latin typeface="Arial" pitchFamily="34" charset="0"/>
              <a:cs typeface="Arial" pitchFamily="34" charset="0"/>
            </a:endParaRPr>
          </a:p>
          <a:p>
            <a:pPr eaLnBrk="0" fontAlgn="base" hangingPunct="0">
              <a:spcBef>
                <a:spcPct val="0"/>
              </a:spcBef>
              <a:spcAft>
                <a:spcPct val="0"/>
              </a:spcAft>
              <a:buFontTx/>
              <a:buChar char="•"/>
            </a:pPr>
            <a:r>
              <a:rPr lang="en-US" sz="1300" dirty="0">
                <a:solidFill>
                  <a:srgbClr val="FF0000"/>
                </a:solidFill>
                <a:latin typeface="Arial" pitchFamily="34" charset="0"/>
                <a:cs typeface="Arial" pitchFamily="34" charset="0"/>
              </a:rPr>
              <a:t>    How was the Unit evaluated?  (i.e. teacher observation, completion of educational objectives and activities; student </a:t>
            </a:r>
          </a:p>
          <a:p>
            <a:pPr eaLnBrk="0" fontAlgn="base" hangingPunct="0">
              <a:spcBef>
                <a:spcPct val="0"/>
              </a:spcBef>
              <a:spcAft>
                <a:spcPct val="0"/>
              </a:spcAft>
            </a:pPr>
            <a:r>
              <a:rPr lang="en-US" sz="1300" dirty="0">
                <a:solidFill>
                  <a:srgbClr val="FF0000"/>
                </a:solidFill>
                <a:latin typeface="Arial" pitchFamily="34" charset="0"/>
                <a:cs typeface="Arial" pitchFamily="34" charset="0"/>
              </a:rPr>
              <a:t>     evaluation, such as paper and pencil tests, performance events, open-response questions, community and/or parental input; surveys of </a:t>
            </a:r>
            <a:endParaRPr lang="en-US" sz="1300" dirty="0">
              <a:latin typeface="Arial" pitchFamily="34" charset="0"/>
              <a:cs typeface="Arial" pitchFamily="34" charset="0"/>
            </a:endParaRPr>
          </a:p>
          <a:p>
            <a:pPr eaLnBrk="0" fontAlgn="base" hangingPunct="0">
              <a:spcBef>
                <a:spcPct val="0"/>
              </a:spcBef>
              <a:spcAft>
                <a:spcPct val="0"/>
              </a:spcAft>
            </a:pPr>
            <a:r>
              <a:rPr lang="en-US" sz="1300" dirty="0">
                <a:solidFill>
                  <a:srgbClr val="FF0000"/>
                </a:solidFill>
                <a:latin typeface="Arial" pitchFamily="34" charset="0"/>
                <a:cs typeface="Arial" pitchFamily="34" charset="0"/>
              </a:rPr>
              <a:t>     participants, etc.)</a:t>
            </a:r>
            <a:endParaRPr lang="en-US" sz="1300" dirty="0">
              <a:latin typeface="Arial" pitchFamily="34" charset="0"/>
              <a:cs typeface="Arial" pitchFamily="34" charset="0"/>
            </a:endParaRPr>
          </a:p>
          <a:p>
            <a:pPr eaLnBrk="0" fontAlgn="base" hangingPunct="0">
              <a:spcBef>
                <a:spcPct val="0"/>
              </a:spcBef>
              <a:spcAft>
                <a:spcPct val="0"/>
              </a:spcAft>
              <a:buFontTx/>
              <a:buChar char="•"/>
            </a:pPr>
            <a:r>
              <a:rPr lang="en-US" sz="1300" dirty="0">
                <a:solidFill>
                  <a:srgbClr val="FF0000"/>
                </a:solidFill>
                <a:latin typeface="Arial" pitchFamily="34" charset="0"/>
                <a:cs typeface="Arial" pitchFamily="34" charset="0"/>
              </a:rPr>
              <a:t>    Did the students have an opportunity to evaluate the Unit?  If so, were their comments favorable?  If not, did they have an opportunity to make suggestions            </a:t>
            </a:r>
          </a:p>
          <a:p>
            <a:pPr eaLnBrk="0" fontAlgn="base" hangingPunct="0">
              <a:spcBef>
                <a:spcPct val="0"/>
              </a:spcBef>
              <a:spcAft>
                <a:spcPct val="0"/>
              </a:spcAft>
            </a:pPr>
            <a:r>
              <a:rPr lang="en-US" sz="1300" dirty="0">
                <a:solidFill>
                  <a:srgbClr val="FF0000"/>
                </a:solidFill>
                <a:latin typeface="Arial" pitchFamily="34" charset="0"/>
                <a:cs typeface="Arial" pitchFamily="34" charset="0"/>
              </a:rPr>
              <a:t>     for improvement?</a:t>
            </a:r>
            <a:endParaRPr lang="en-US" sz="1300"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13731" y="105461"/>
            <a:ext cx="11764537" cy="6557868"/>
          </a:xfrm>
          <a:prstGeom prst="rect">
            <a:avLst/>
          </a:prstGeom>
          <a:noFill/>
          <a:ln w="9525">
            <a:noFill/>
            <a:miter lim="800000"/>
            <a:headEnd/>
            <a:tailEnd/>
          </a:ln>
          <a:effectLst/>
        </p:spPr>
        <p:txBody>
          <a:bodyPr vert="horz" wrap="square" lIns="86027" tIns="43013" rIns="86027" bIns="43013" numCol="1" anchor="ctr" anchorCtr="0" compatLnSpc="1">
            <a:prstTxWarp prst="textNoShape">
              <a:avLst/>
            </a:prstTxWarp>
            <a:spAutoFit/>
          </a:bodyPr>
          <a:lstStyle/>
          <a:p>
            <a:pPr indent="430134" algn="r" defTabSz="860268" fontAlgn="base">
              <a:spcBef>
                <a:spcPct val="0"/>
              </a:spcBef>
              <a:spcAft>
                <a:spcPct val="0"/>
              </a:spcAft>
            </a:pPr>
            <a:r>
              <a:rPr lang="en-US" sz="800" b="1" dirty="0">
                <a:latin typeface="Arial" pitchFamily="34" charset="0"/>
                <a:ea typeface="Calibri" pitchFamily="34" charset="0"/>
                <a:cs typeface="Arial" pitchFamily="34" charset="0"/>
              </a:rPr>
              <a:t>							</a:t>
            </a:r>
            <a:r>
              <a:rPr lang="en-US" sz="1000" b="1" dirty="0">
                <a:latin typeface="Arial" pitchFamily="34" charset="0"/>
                <a:ea typeface="Calibri" pitchFamily="34" charset="0"/>
                <a:cs typeface="Arial" pitchFamily="34" charset="0"/>
              </a:rPr>
              <a:t>					PAGE 12</a:t>
            </a:r>
            <a:endParaRPr lang="en-US" sz="1000" dirty="0">
              <a:latin typeface="Arial" pitchFamily="34" charset="0"/>
              <a:cs typeface="Arial" pitchFamily="34" charset="0"/>
            </a:endParaRPr>
          </a:p>
          <a:p>
            <a:pPr indent="430134" algn="ctr" defTabSz="860268" eaLnBrk="0" fontAlgn="base" hangingPunct="0">
              <a:spcBef>
                <a:spcPct val="0"/>
              </a:spcBef>
              <a:spcAft>
                <a:spcPct val="0"/>
              </a:spcAft>
            </a:pPr>
            <a:r>
              <a:rPr lang="en-US" sz="1200" b="1" dirty="0">
                <a:latin typeface="Arial" pitchFamily="34" charset="0"/>
                <a:ea typeface="Calibri" pitchFamily="34" charset="0"/>
                <a:cs typeface="Arial" pitchFamily="34" charset="0"/>
              </a:rPr>
              <a:t>CEDAR, INC.</a:t>
            </a:r>
          </a:p>
          <a:p>
            <a:pPr indent="430134" algn="ctr" defTabSz="860268" eaLnBrk="0" fontAlgn="base" hangingPunct="0">
              <a:spcBef>
                <a:spcPct val="0"/>
              </a:spcBef>
              <a:spcAft>
                <a:spcPct val="0"/>
              </a:spcAft>
            </a:pPr>
            <a:endParaRPr lang="en-US" sz="500" b="1" dirty="0">
              <a:latin typeface="Arial" pitchFamily="34" charset="0"/>
              <a:ea typeface="Calibri" pitchFamily="34" charset="0"/>
              <a:cs typeface="Arial" pitchFamily="34" charset="0"/>
            </a:endParaRPr>
          </a:p>
          <a:p>
            <a:pPr indent="430134" algn="ctr" defTabSz="860268" eaLnBrk="0" fontAlgn="base" hangingPunct="0">
              <a:spcBef>
                <a:spcPct val="0"/>
              </a:spcBef>
              <a:spcAft>
                <a:spcPct val="0"/>
              </a:spcAft>
            </a:pPr>
            <a:r>
              <a:rPr lang="en-US" sz="1400" b="1" dirty="0">
                <a:latin typeface="Arial" pitchFamily="34" charset="0"/>
                <a:ea typeface="Calibri" pitchFamily="34" charset="0"/>
                <a:cs typeface="Arial" pitchFamily="34" charset="0"/>
              </a:rPr>
              <a:t>FUTURE of WORK in APPALACHIA - STUDY UNIT PROGRAM</a:t>
            </a:r>
          </a:p>
          <a:p>
            <a:pPr indent="430134" algn="ctr" defTabSz="860268" eaLnBrk="0" fontAlgn="base" hangingPunct="0">
              <a:spcBef>
                <a:spcPct val="0"/>
              </a:spcBef>
              <a:spcAft>
                <a:spcPct val="0"/>
              </a:spcAft>
            </a:pPr>
            <a:endParaRPr lang="en-US" sz="800" b="1" dirty="0">
              <a:solidFill>
                <a:srgbClr val="002060"/>
              </a:solidFill>
              <a:latin typeface="Arial" pitchFamily="34" charset="0"/>
              <a:ea typeface="Calibri" pitchFamily="34" charset="0"/>
              <a:cs typeface="Arial" pitchFamily="34" charset="0"/>
            </a:endParaRPr>
          </a:p>
          <a:p>
            <a:pPr indent="430134" algn="ctr" defTabSz="860268" eaLnBrk="0" fontAlgn="base" hangingPunct="0">
              <a:spcBef>
                <a:spcPct val="0"/>
              </a:spcBef>
              <a:spcAft>
                <a:spcPct val="0"/>
              </a:spcAft>
            </a:pPr>
            <a:r>
              <a:rPr lang="en-US" b="1" dirty="0">
                <a:solidFill>
                  <a:srgbClr val="002060"/>
                </a:solidFill>
                <a:latin typeface="Arial" pitchFamily="34" charset="0"/>
                <a:ea typeface="Calibri" pitchFamily="34" charset="0"/>
                <a:cs typeface="Arial" pitchFamily="34" charset="0"/>
              </a:rPr>
              <a:t>GRANT ACCOUNTING REPORT</a:t>
            </a:r>
            <a:endParaRPr lang="en-US" dirty="0">
              <a:solidFill>
                <a:srgbClr val="002060"/>
              </a:solidFill>
              <a:latin typeface="Arial" pitchFamily="34" charset="0"/>
              <a:cs typeface="Arial" pitchFamily="34" charset="0"/>
            </a:endParaRPr>
          </a:p>
          <a:p>
            <a:pPr indent="430134" algn="ctr" defTabSz="860268" eaLnBrk="0" fontAlgn="base" hangingPunct="0">
              <a:spcBef>
                <a:spcPct val="0"/>
              </a:spcBef>
              <a:spcAft>
                <a:spcPct val="0"/>
              </a:spcAft>
            </a:pPr>
            <a:endParaRPr lang="en-US" sz="500" b="1" dirty="0">
              <a:latin typeface="Arial" pitchFamily="34" charset="0"/>
              <a:ea typeface="Calibri" pitchFamily="34" charset="0"/>
              <a:cs typeface="Arial" pitchFamily="34" charset="0"/>
            </a:endParaRPr>
          </a:p>
          <a:p>
            <a:pPr indent="430134" algn="ctr" defTabSz="860268" eaLnBrk="0" fontAlgn="base" hangingPunct="0">
              <a:spcBef>
                <a:spcPct val="0"/>
              </a:spcBef>
              <a:spcAft>
                <a:spcPct val="0"/>
              </a:spcAft>
            </a:pPr>
            <a:r>
              <a:rPr lang="en-US" sz="1100" b="1" dirty="0">
                <a:latin typeface="Arial" pitchFamily="34" charset="0"/>
                <a:ea typeface="Calibri" pitchFamily="34" charset="0"/>
                <a:cs typeface="Arial" pitchFamily="34" charset="0"/>
              </a:rPr>
              <a:t>2023-2024</a:t>
            </a:r>
          </a:p>
          <a:p>
            <a:pPr indent="430134" algn="ctr" defTabSz="860268" eaLnBrk="0" fontAlgn="base" hangingPunct="0">
              <a:spcBef>
                <a:spcPct val="0"/>
              </a:spcBef>
              <a:spcAft>
                <a:spcPct val="0"/>
              </a:spcAft>
            </a:pPr>
            <a:endParaRPr lang="en-US" sz="800" dirty="0">
              <a:latin typeface="Arial" pitchFamily="34" charset="0"/>
              <a:cs typeface="Arial" pitchFamily="34" charset="0"/>
            </a:endParaRPr>
          </a:p>
          <a:p>
            <a:pPr marL="215067" indent="-215067" defTabSz="860268" eaLnBrk="0" fontAlgn="base" hangingPunct="0">
              <a:spcBef>
                <a:spcPct val="0"/>
              </a:spcBef>
              <a:spcAft>
                <a:spcPct val="0"/>
              </a:spcAft>
            </a:pPr>
            <a:endParaRPr lang="en-US" sz="1100" b="1" dirty="0">
              <a:latin typeface="Arial" pitchFamily="34" charset="0"/>
              <a:cs typeface="Arial" pitchFamily="34" charset="0"/>
            </a:endParaRPr>
          </a:p>
          <a:p>
            <a:pPr marL="215067" indent="-215067" defTabSz="860268" eaLnBrk="0" fontAlgn="base" hangingPunct="0">
              <a:spcBef>
                <a:spcPct val="0"/>
              </a:spcBef>
              <a:spcAft>
                <a:spcPct val="0"/>
              </a:spcAft>
            </a:pPr>
            <a:r>
              <a:rPr lang="en-US" sz="1100" b="1" dirty="0">
                <a:latin typeface="Arial" pitchFamily="34" charset="0"/>
                <a:cs typeface="Arial" pitchFamily="34" charset="0"/>
              </a:rPr>
              <a:t>				A.  </a:t>
            </a:r>
            <a:r>
              <a:rPr lang="en-US" sz="1100" dirty="0">
                <a:latin typeface="Arial" pitchFamily="34" charset="0"/>
                <a:cs typeface="Arial" pitchFamily="34" charset="0"/>
              </a:rPr>
              <a:t>Original Grant Amount                              	     _________________</a:t>
            </a:r>
          </a:p>
          <a:p>
            <a:pPr marL="215067" indent="-215067" defTabSz="860268" eaLnBrk="0" fontAlgn="base" hangingPunct="0">
              <a:spcBef>
                <a:spcPct val="0"/>
              </a:spcBef>
              <a:spcAft>
                <a:spcPct val="0"/>
              </a:spcAft>
            </a:pPr>
            <a:endParaRPr lang="en-US" sz="800" dirty="0">
              <a:latin typeface="Arial" pitchFamily="34" charset="0"/>
              <a:cs typeface="Arial" pitchFamily="34" charset="0"/>
            </a:endParaRPr>
          </a:p>
          <a:p>
            <a:pPr defTabSz="860268" eaLnBrk="0" fontAlgn="base" hangingPunct="0">
              <a:spcBef>
                <a:spcPct val="0"/>
              </a:spcBef>
              <a:spcAft>
                <a:spcPct val="0"/>
              </a:spcAft>
            </a:pPr>
            <a:r>
              <a:rPr lang="en-US" sz="1100" b="1" dirty="0">
                <a:latin typeface="Arial" pitchFamily="34" charset="0"/>
                <a:cs typeface="Arial" pitchFamily="34" charset="0"/>
              </a:rPr>
              <a:t>			B.  </a:t>
            </a:r>
            <a:r>
              <a:rPr lang="en-US" sz="1100" dirty="0">
                <a:latin typeface="Arial" pitchFamily="34" charset="0"/>
                <a:cs typeface="Arial" pitchFamily="34" charset="0"/>
              </a:rPr>
              <a:t>Itemization of Materials Purchased/ Amount</a:t>
            </a:r>
            <a:endParaRPr lang="en-US" sz="800" dirty="0">
              <a:latin typeface="Arial" pitchFamily="34" charset="0"/>
              <a:cs typeface="Arial" pitchFamily="34" charset="0"/>
            </a:endParaRPr>
          </a:p>
          <a:p>
            <a:pPr defTabSz="860268" eaLnBrk="0" fontAlgn="base" hangingPunct="0">
              <a:spcBef>
                <a:spcPct val="0"/>
              </a:spcBef>
              <a:spcAft>
                <a:spcPct val="0"/>
              </a:spcAft>
            </a:pPr>
            <a:r>
              <a:rPr lang="en-US" sz="1000" b="1" i="1" dirty="0">
                <a:latin typeface="Arial" pitchFamily="34" charset="0"/>
                <a:ea typeface="Calibri" pitchFamily="34" charset="0"/>
                <a:cs typeface="Arial" pitchFamily="34" charset="0"/>
              </a:rPr>
              <a:t>			       (Note:  Receipts for ALL Purchases Must Be Attached)</a:t>
            </a:r>
          </a:p>
          <a:p>
            <a:pPr defTabSz="860268" eaLnBrk="0" fontAlgn="base" hangingPunct="0">
              <a:spcBef>
                <a:spcPct val="0"/>
              </a:spcBef>
              <a:spcAft>
                <a:spcPct val="0"/>
              </a:spcAft>
            </a:pPr>
            <a:endParaRPr lang="en-US" sz="800" dirty="0">
              <a:latin typeface="Arial" pitchFamily="34" charset="0"/>
              <a:cs typeface="Arial" pitchFamily="34" charset="0"/>
            </a:endParaRPr>
          </a:p>
          <a:p>
            <a:pPr marL="3038734" lvl="6" indent="-322600" eaLnBrk="0" fontAlgn="base" hangingPunct="0">
              <a:lnSpc>
                <a:spcPct val="150000"/>
              </a:lnSpc>
              <a:spcBef>
                <a:spcPct val="0"/>
              </a:spcBef>
              <a:spcAft>
                <a:spcPct val="0"/>
              </a:spcAft>
              <a:buFont typeface="+mj-lt"/>
              <a:buAutoNum type="arabicPeriod"/>
            </a:pPr>
            <a:r>
              <a:rPr lang="en-US" sz="1100" dirty="0">
                <a:latin typeface="Arial" pitchFamily="34" charset="0"/>
                <a:cs typeface="Arial" pitchFamily="34" charset="0"/>
              </a:rPr>
              <a:t>    _________________________________________________________</a:t>
            </a:r>
          </a:p>
          <a:p>
            <a:pPr marL="3038734" lvl="6" indent="-322600" eaLnBrk="0" fontAlgn="base" hangingPunct="0">
              <a:lnSpc>
                <a:spcPct val="150000"/>
              </a:lnSpc>
              <a:spcBef>
                <a:spcPct val="0"/>
              </a:spcBef>
              <a:spcAft>
                <a:spcPct val="0"/>
              </a:spcAft>
              <a:buFont typeface="+mj-lt"/>
              <a:buAutoNum type="arabicPeriod"/>
            </a:pPr>
            <a:r>
              <a:rPr lang="en-US" sz="1100" dirty="0">
                <a:latin typeface="Arial" pitchFamily="34" charset="0"/>
                <a:cs typeface="Arial" pitchFamily="34" charset="0"/>
              </a:rPr>
              <a:t>    _________________________________________________________</a:t>
            </a:r>
          </a:p>
          <a:p>
            <a:pPr marL="3038734" lvl="6" indent="-322600" eaLnBrk="0" fontAlgn="base" hangingPunct="0">
              <a:lnSpc>
                <a:spcPct val="150000"/>
              </a:lnSpc>
              <a:spcBef>
                <a:spcPct val="0"/>
              </a:spcBef>
              <a:spcAft>
                <a:spcPct val="0"/>
              </a:spcAft>
              <a:buFont typeface="+mj-lt"/>
              <a:buAutoNum type="arabicPeriod"/>
            </a:pPr>
            <a:r>
              <a:rPr lang="en-US" sz="1100" dirty="0">
                <a:latin typeface="Arial" pitchFamily="34" charset="0"/>
                <a:cs typeface="Arial" pitchFamily="34" charset="0"/>
              </a:rPr>
              <a:t>    _________________________________________________________</a:t>
            </a:r>
          </a:p>
          <a:p>
            <a:pPr marL="3038734" lvl="6" indent="-322600" eaLnBrk="0" fontAlgn="base" hangingPunct="0">
              <a:lnSpc>
                <a:spcPct val="150000"/>
              </a:lnSpc>
              <a:spcBef>
                <a:spcPct val="0"/>
              </a:spcBef>
              <a:spcAft>
                <a:spcPct val="0"/>
              </a:spcAft>
              <a:buFont typeface="+mj-lt"/>
              <a:buAutoNum type="arabicPeriod"/>
            </a:pPr>
            <a:r>
              <a:rPr lang="en-US" sz="1100" dirty="0">
                <a:latin typeface="Arial" pitchFamily="34" charset="0"/>
                <a:cs typeface="Arial" pitchFamily="34" charset="0"/>
              </a:rPr>
              <a:t>    _________________________________________________________</a:t>
            </a:r>
          </a:p>
          <a:p>
            <a:pPr marL="3038734" lvl="6" indent="-322600" eaLnBrk="0" fontAlgn="base" hangingPunct="0">
              <a:lnSpc>
                <a:spcPct val="150000"/>
              </a:lnSpc>
              <a:spcBef>
                <a:spcPct val="0"/>
              </a:spcBef>
              <a:spcAft>
                <a:spcPct val="0"/>
              </a:spcAft>
              <a:buFont typeface="+mj-lt"/>
              <a:buAutoNum type="arabicPeriod"/>
            </a:pPr>
            <a:r>
              <a:rPr lang="en-US" sz="1100" dirty="0">
                <a:latin typeface="Arial" pitchFamily="34" charset="0"/>
                <a:cs typeface="Arial" pitchFamily="34" charset="0"/>
              </a:rPr>
              <a:t>    _________________________________________________________</a:t>
            </a:r>
          </a:p>
          <a:p>
            <a:pPr marL="3038734" lvl="6" indent="-322600" eaLnBrk="0" fontAlgn="base" hangingPunct="0">
              <a:lnSpc>
                <a:spcPct val="150000"/>
              </a:lnSpc>
              <a:spcBef>
                <a:spcPct val="0"/>
              </a:spcBef>
              <a:spcAft>
                <a:spcPct val="0"/>
              </a:spcAft>
              <a:buFont typeface="+mj-lt"/>
              <a:buAutoNum type="arabicPeriod"/>
            </a:pPr>
            <a:r>
              <a:rPr lang="en-US" sz="1100" dirty="0">
                <a:latin typeface="Arial" pitchFamily="34" charset="0"/>
                <a:cs typeface="Arial" pitchFamily="34" charset="0"/>
              </a:rPr>
              <a:t>    _________________________________________________________</a:t>
            </a:r>
          </a:p>
          <a:p>
            <a:pPr marL="3038734" lvl="6" indent="-322600" eaLnBrk="0" fontAlgn="base" hangingPunct="0">
              <a:lnSpc>
                <a:spcPct val="150000"/>
              </a:lnSpc>
              <a:spcBef>
                <a:spcPct val="0"/>
              </a:spcBef>
              <a:spcAft>
                <a:spcPct val="0"/>
              </a:spcAft>
              <a:buFont typeface="+mj-lt"/>
              <a:buAutoNum type="arabicPeriod"/>
            </a:pPr>
            <a:r>
              <a:rPr lang="en-US" sz="1100" dirty="0">
                <a:latin typeface="Arial" pitchFamily="34" charset="0"/>
                <a:cs typeface="Arial" pitchFamily="34" charset="0"/>
              </a:rPr>
              <a:t>    _________________________________________________________</a:t>
            </a:r>
          </a:p>
          <a:p>
            <a:pPr marL="3038734" lvl="6" indent="-322600" eaLnBrk="0" fontAlgn="base" hangingPunct="0">
              <a:lnSpc>
                <a:spcPct val="150000"/>
              </a:lnSpc>
              <a:spcBef>
                <a:spcPct val="0"/>
              </a:spcBef>
              <a:spcAft>
                <a:spcPct val="0"/>
              </a:spcAft>
              <a:buFont typeface="+mj-lt"/>
              <a:buAutoNum type="arabicPeriod"/>
            </a:pPr>
            <a:r>
              <a:rPr lang="en-US" sz="1100" dirty="0">
                <a:latin typeface="Arial" pitchFamily="34" charset="0"/>
                <a:cs typeface="Arial" pitchFamily="34" charset="0"/>
              </a:rPr>
              <a:t>    _________________________________________________________</a:t>
            </a:r>
          </a:p>
          <a:p>
            <a:pPr marL="3038734" lvl="6" indent="-322600" eaLnBrk="0" fontAlgn="base" hangingPunct="0">
              <a:lnSpc>
                <a:spcPct val="150000"/>
              </a:lnSpc>
              <a:spcBef>
                <a:spcPct val="0"/>
              </a:spcBef>
              <a:spcAft>
                <a:spcPct val="0"/>
              </a:spcAft>
              <a:buFont typeface="+mj-lt"/>
              <a:buAutoNum type="arabicPeriod"/>
            </a:pPr>
            <a:r>
              <a:rPr lang="en-US" sz="1100" dirty="0">
                <a:latin typeface="Arial" pitchFamily="34" charset="0"/>
                <a:cs typeface="Arial" pitchFamily="34" charset="0"/>
              </a:rPr>
              <a:t>    _________________________________________________________</a:t>
            </a:r>
          </a:p>
          <a:p>
            <a:pPr marL="3038734" lvl="6" indent="-322600" eaLnBrk="0" fontAlgn="base" hangingPunct="0">
              <a:lnSpc>
                <a:spcPct val="150000"/>
              </a:lnSpc>
              <a:spcBef>
                <a:spcPct val="0"/>
              </a:spcBef>
              <a:spcAft>
                <a:spcPct val="0"/>
              </a:spcAft>
              <a:buFont typeface="+mj-lt"/>
              <a:buAutoNum type="arabicPeriod"/>
            </a:pPr>
            <a:r>
              <a:rPr lang="en-US" sz="1100" dirty="0">
                <a:latin typeface="Arial" pitchFamily="34" charset="0"/>
                <a:cs typeface="Arial" pitchFamily="34" charset="0"/>
              </a:rPr>
              <a:t>    _________________________________________________________</a:t>
            </a:r>
          </a:p>
          <a:p>
            <a:pPr marL="752734" lvl="1" indent="-322600" eaLnBrk="0" fontAlgn="base" hangingPunct="0">
              <a:lnSpc>
                <a:spcPct val="150000"/>
              </a:lnSpc>
              <a:spcBef>
                <a:spcPct val="0"/>
              </a:spcBef>
              <a:spcAft>
                <a:spcPct val="0"/>
              </a:spcAft>
            </a:pPr>
            <a:endParaRPr lang="en-US" sz="1100" dirty="0">
              <a:latin typeface="Arial" pitchFamily="34" charset="0"/>
              <a:cs typeface="Arial" pitchFamily="34" charset="0"/>
            </a:endParaRPr>
          </a:p>
          <a:p>
            <a:pPr defTabSz="860268" eaLnBrk="0" fontAlgn="base" hangingPunct="0">
              <a:spcBef>
                <a:spcPct val="0"/>
              </a:spcBef>
              <a:spcAft>
                <a:spcPct val="0"/>
              </a:spcAft>
            </a:pPr>
            <a:r>
              <a:rPr lang="en-US" sz="1100" dirty="0">
                <a:latin typeface="Arial" pitchFamily="34" charset="0"/>
                <a:ea typeface="Calibri" pitchFamily="34" charset="0"/>
                <a:cs typeface="Arial" pitchFamily="34" charset="0"/>
              </a:rPr>
              <a:t>          				Total Amount of Expenditures	___________________</a:t>
            </a:r>
          </a:p>
          <a:p>
            <a:pPr defTabSz="860268" eaLnBrk="0" fontAlgn="base" hangingPunct="0">
              <a:spcBef>
                <a:spcPct val="0"/>
              </a:spcBef>
              <a:spcAft>
                <a:spcPct val="0"/>
              </a:spcAft>
            </a:pPr>
            <a:endParaRPr lang="en-US" sz="1100" dirty="0">
              <a:latin typeface="Arial" pitchFamily="34" charset="0"/>
              <a:ea typeface="Calibri" pitchFamily="34" charset="0"/>
              <a:cs typeface="Arial" pitchFamily="34" charset="0"/>
            </a:endParaRPr>
          </a:p>
          <a:p>
            <a:pPr defTabSz="860268" eaLnBrk="0" fontAlgn="base" hangingPunct="0">
              <a:spcBef>
                <a:spcPct val="0"/>
              </a:spcBef>
              <a:spcAft>
                <a:spcPct val="0"/>
              </a:spcAft>
            </a:pPr>
            <a:endParaRPr lang="en-US" sz="1100" dirty="0">
              <a:latin typeface="Arial" pitchFamily="34" charset="0"/>
              <a:cs typeface="Arial" pitchFamily="34" charset="0"/>
            </a:endParaRPr>
          </a:p>
          <a:p>
            <a:pPr marL="3415467" lvl="7" indent="-215067" defTabSz="860268" eaLnBrk="0" fontAlgn="base" hangingPunct="0">
              <a:spcBef>
                <a:spcPct val="0"/>
              </a:spcBef>
              <a:spcAft>
                <a:spcPct val="0"/>
              </a:spcAft>
              <a:buAutoNum type="alphaUcPeriod" startAt="3"/>
            </a:pPr>
            <a:r>
              <a:rPr lang="en-US" sz="1100" dirty="0">
                <a:latin typeface="Arial" pitchFamily="34" charset="0"/>
                <a:ea typeface="Calibri" pitchFamily="34" charset="0"/>
                <a:cs typeface="Arial" pitchFamily="34" charset="0"/>
              </a:rPr>
              <a:t>Amount to be returned to CEDAR (A - B) </a:t>
            </a:r>
            <a:r>
              <a:rPr lang="en-US" sz="1000" dirty="0">
                <a:latin typeface="Arial" pitchFamily="34" charset="0"/>
                <a:ea typeface="Calibri" pitchFamily="34" charset="0"/>
                <a:cs typeface="Arial" pitchFamily="34" charset="0"/>
              </a:rPr>
              <a:t>	_____________________</a:t>
            </a:r>
          </a:p>
          <a:p>
            <a:pPr marL="215067" indent="-215067" defTabSz="860268" eaLnBrk="0" fontAlgn="base" hangingPunct="0">
              <a:spcBef>
                <a:spcPct val="0"/>
              </a:spcBef>
              <a:spcAft>
                <a:spcPct val="0"/>
              </a:spcAft>
            </a:pPr>
            <a:endParaRPr lang="en-US" sz="1000" dirty="0">
              <a:latin typeface="Arial" pitchFamily="34" charset="0"/>
              <a:ea typeface="Calibri" pitchFamily="34" charset="0"/>
              <a:cs typeface="Arial" pitchFamily="34" charset="0"/>
            </a:endParaRPr>
          </a:p>
          <a:p>
            <a:pPr marL="215067" indent="-215067" defTabSz="860268" eaLnBrk="0" fontAlgn="base" hangingPunct="0">
              <a:spcBef>
                <a:spcPct val="0"/>
              </a:spcBef>
              <a:spcAft>
                <a:spcPct val="0"/>
              </a:spcAft>
            </a:pPr>
            <a:endParaRPr lang="en-US" sz="1000" dirty="0">
              <a:latin typeface="Arial" pitchFamily="34" charset="0"/>
              <a:cs typeface="Arial" pitchFamily="34" charset="0"/>
            </a:endParaRPr>
          </a:p>
          <a:p>
            <a:pPr defTabSz="860268" eaLnBrk="0" fontAlgn="base" hangingPunct="0">
              <a:spcBef>
                <a:spcPct val="0"/>
              </a:spcBef>
              <a:spcAft>
                <a:spcPct val="0"/>
              </a:spcAft>
            </a:pPr>
            <a:r>
              <a:rPr lang="en-US" sz="1000" dirty="0">
                <a:latin typeface="Arial" pitchFamily="34" charset="0"/>
                <a:ea typeface="Calibri" pitchFamily="34" charset="0"/>
                <a:cs typeface="Arial" pitchFamily="34" charset="0"/>
              </a:rPr>
              <a:t>			____________________________________ 				   ___________________________________</a:t>
            </a:r>
            <a:endParaRPr lang="en-US" sz="800" dirty="0">
              <a:latin typeface="Arial" pitchFamily="34" charset="0"/>
              <a:cs typeface="Arial" pitchFamily="34" charset="0"/>
            </a:endParaRPr>
          </a:p>
          <a:p>
            <a:pPr defTabSz="860268" eaLnBrk="0" fontAlgn="base" hangingPunct="0">
              <a:spcBef>
                <a:spcPct val="0"/>
              </a:spcBef>
              <a:spcAft>
                <a:spcPct val="0"/>
              </a:spcAft>
            </a:pPr>
            <a:r>
              <a:rPr lang="en-US" sz="900" b="1" dirty="0">
                <a:latin typeface="Arial" pitchFamily="34" charset="0"/>
                <a:ea typeface="Calibri" pitchFamily="34" charset="0"/>
                <a:cs typeface="Arial" pitchFamily="34" charset="0"/>
              </a:rPr>
              <a:t>			           (Grant Recipient’s Signature)				                               (School)</a:t>
            </a:r>
            <a:endParaRPr lang="en-US" sz="1700"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178420" y="-78608"/>
            <a:ext cx="11876048" cy="70711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228600" algn="r" fontAlgn="base">
              <a:spcBef>
                <a:spcPct val="0"/>
              </a:spcBef>
              <a:spcAft>
                <a:spcPct val="0"/>
              </a:spcAft>
            </a:pPr>
            <a:r>
              <a:rPr lang="en-US" sz="1000" b="1" dirty="0">
                <a:latin typeface="Arial" pitchFamily="34" charset="0"/>
                <a:ea typeface="Calibri" pitchFamily="34" charset="0"/>
                <a:cs typeface="Arial" pitchFamily="34" charset="0"/>
              </a:rPr>
              <a:t>PAGE 13</a:t>
            </a:r>
            <a:endParaRPr lang="en-US" sz="1000" dirty="0">
              <a:latin typeface="Arial" pitchFamily="34" charset="0"/>
              <a:cs typeface="Arial" pitchFamily="34" charset="0"/>
            </a:endParaRPr>
          </a:p>
          <a:p>
            <a:pPr indent="228600" algn="ctr" eaLnBrk="0" fontAlgn="base" hangingPunct="0">
              <a:spcBef>
                <a:spcPct val="0"/>
              </a:spcBef>
              <a:spcAft>
                <a:spcPct val="0"/>
              </a:spcAft>
            </a:pPr>
            <a:r>
              <a:rPr lang="en-US" sz="1200" b="1" dirty="0">
                <a:latin typeface="Arial" pitchFamily="34" charset="0"/>
                <a:ea typeface="Calibri" pitchFamily="34" charset="0"/>
                <a:cs typeface="Arial" pitchFamily="34" charset="0"/>
              </a:rPr>
              <a:t>CEDAR, INC.</a:t>
            </a:r>
          </a:p>
          <a:p>
            <a:pPr indent="228600" algn="ctr" eaLnBrk="0" fontAlgn="base" hangingPunct="0">
              <a:spcBef>
                <a:spcPct val="0"/>
              </a:spcBef>
              <a:spcAft>
                <a:spcPct val="0"/>
              </a:spcAft>
            </a:pPr>
            <a:endParaRPr lang="en-US" sz="500" dirty="0">
              <a:latin typeface="Arial" pitchFamily="34" charset="0"/>
              <a:cs typeface="Arial" pitchFamily="34" charset="0"/>
            </a:endParaRPr>
          </a:p>
          <a:p>
            <a:pPr indent="228600" algn="ctr" eaLnBrk="0" fontAlgn="base" hangingPunct="0">
              <a:spcBef>
                <a:spcPct val="0"/>
              </a:spcBef>
              <a:spcAft>
                <a:spcPct val="0"/>
              </a:spcAft>
            </a:pPr>
            <a:r>
              <a:rPr lang="en-US" sz="1600" b="1" dirty="0">
                <a:latin typeface="Arial" pitchFamily="34" charset="0"/>
                <a:ea typeface="Calibri" pitchFamily="34" charset="0"/>
                <a:cs typeface="Arial" pitchFamily="34" charset="0"/>
              </a:rPr>
              <a:t>FUTURE of WORK in APPALACHIA - STUDY UNIT PROGRAM</a:t>
            </a:r>
          </a:p>
          <a:p>
            <a:pPr indent="228600" algn="ctr" eaLnBrk="0" fontAlgn="base" hangingPunct="0">
              <a:spcBef>
                <a:spcPct val="0"/>
              </a:spcBef>
              <a:spcAft>
                <a:spcPct val="0"/>
              </a:spcAft>
            </a:pPr>
            <a:endParaRPr lang="en-US" sz="800" b="1" dirty="0">
              <a:solidFill>
                <a:srgbClr val="002060"/>
              </a:solidFill>
              <a:latin typeface="Arial" pitchFamily="34" charset="0"/>
              <a:ea typeface="Calibri" pitchFamily="34" charset="0"/>
              <a:cs typeface="Arial" pitchFamily="34" charset="0"/>
            </a:endParaRPr>
          </a:p>
          <a:p>
            <a:pPr indent="228600" algn="ctr" eaLnBrk="0" fontAlgn="base" hangingPunct="0">
              <a:spcBef>
                <a:spcPct val="0"/>
              </a:spcBef>
              <a:spcAft>
                <a:spcPct val="0"/>
              </a:spcAft>
            </a:pPr>
            <a:r>
              <a:rPr lang="en-US" b="1" dirty="0">
                <a:solidFill>
                  <a:srgbClr val="002060"/>
                </a:solidFill>
                <a:latin typeface="Arial" pitchFamily="34" charset="0"/>
                <a:ea typeface="Calibri" pitchFamily="34" charset="0"/>
                <a:cs typeface="Arial" pitchFamily="34" charset="0"/>
              </a:rPr>
              <a:t>UNIT REPORT – COVER PAGE</a:t>
            </a:r>
          </a:p>
          <a:p>
            <a:pPr indent="228600" algn="ctr" eaLnBrk="0" fontAlgn="base" hangingPunct="0">
              <a:spcBef>
                <a:spcPct val="0"/>
              </a:spcBef>
              <a:spcAft>
                <a:spcPct val="0"/>
              </a:spcAft>
            </a:pPr>
            <a:endParaRPr lang="en-US" sz="500" b="1" dirty="0">
              <a:latin typeface="Arial" pitchFamily="34" charset="0"/>
              <a:ea typeface="Calibri" pitchFamily="34" charset="0"/>
              <a:cs typeface="Arial" pitchFamily="34" charset="0"/>
            </a:endParaRPr>
          </a:p>
          <a:p>
            <a:pPr indent="228600" algn="ctr" eaLnBrk="0" fontAlgn="base" hangingPunct="0">
              <a:spcBef>
                <a:spcPct val="0"/>
              </a:spcBef>
              <a:spcAft>
                <a:spcPct val="0"/>
              </a:spcAft>
            </a:pPr>
            <a:r>
              <a:rPr lang="en-US" sz="1200" b="1" dirty="0">
                <a:latin typeface="Arial" pitchFamily="34" charset="0"/>
                <a:ea typeface="Calibri" pitchFamily="34" charset="0"/>
                <a:cs typeface="Arial" pitchFamily="34" charset="0"/>
              </a:rPr>
              <a:t>2023-2024</a:t>
            </a:r>
          </a:p>
          <a:p>
            <a:pPr indent="228600" algn="ctr" eaLnBrk="0" fontAlgn="base" hangingPunct="0">
              <a:spcBef>
                <a:spcPct val="0"/>
              </a:spcBef>
              <a:spcAft>
                <a:spcPct val="0"/>
              </a:spcAft>
            </a:pPr>
            <a:endParaRPr lang="en-US" sz="1200" dirty="0">
              <a:solidFill>
                <a:srgbClr val="002060"/>
              </a:solidFill>
              <a:latin typeface="Arial" pitchFamily="34" charset="0"/>
              <a:cs typeface="Arial" pitchFamily="34" charset="0"/>
            </a:endParaRPr>
          </a:p>
          <a:p>
            <a:pPr indent="228600" algn="ctr" eaLnBrk="0" fontAlgn="base" hangingPunct="0">
              <a:lnSpc>
                <a:spcPct val="150000"/>
              </a:lnSpc>
              <a:spcBef>
                <a:spcPct val="0"/>
              </a:spcBef>
              <a:spcAft>
                <a:spcPct val="0"/>
              </a:spcAft>
            </a:pPr>
            <a:endParaRPr lang="en-US" sz="1300" dirty="0">
              <a:latin typeface="Arial" pitchFamily="34" charset="0"/>
              <a:cs typeface="Arial" pitchFamily="34" charset="0"/>
            </a:endParaRPr>
          </a:p>
          <a:p>
            <a:pPr indent="228600" eaLnBrk="0" fontAlgn="base" hangingPunct="0">
              <a:lnSpc>
                <a:spcPct val="150000"/>
              </a:lnSpc>
              <a:spcBef>
                <a:spcPct val="0"/>
              </a:spcBef>
              <a:spcAft>
                <a:spcPct val="0"/>
              </a:spcAft>
            </a:pPr>
            <a:r>
              <a:rPr lang="en-US" sz="1300" b="1" dirty="0">
                <a:latin typeface="Arial" pitchFamily="34" charset="0"/>
                <a:ea typeface="Calibri" pitchFamily="34" charset="0"/>
                <a:cs typeface="Arial" pitchFamily="34" charset="0"/>
              </a:rPr>
              <a:t>		Teacher Name _____________________________________________________________________________</a:t>
            </a:r>
            <a:endParaRPr lang="en-US" sz="1300" dirty="0">
              <a:latin typeface="Arial" pitchFamily="34" charset="0"/>
              <a:cs typeface="Arial" pitchFamily="34" charset="0"/>
            </a:endParaRPr>
          </a:p>
          <a:p>
            <a:pPr indent="228600" eaLnBrk="0" fontAlgn="base" hangingPunct="0">
              <a:lnSpc>
                <a:spcPct val="150000"/>
              </a:lnSpc>
              <a:spcBef>
                <a:spcPct val="0"/>
              </a:spcBef>
              <a:spcAft>
                <a:spcPct val="0"/>
              </a:spcAft>
            </a:pPr>
            <a:r>
              <a:rPr lang="en-US" sz="1300" b="1" dirty="0">
                <a:latin typeface="Arial" pitchFamily="34" charset="0"/>
                <a:ea typeface="Calibri" pitchFamily="34" charset="0"/>
                <a:cs typeface="Arial" pitchFamily="34" charset="0"/>
              </a:rPr>
              <a:t>		</a:t>
            </a:r>
          </a:p>
          <a:p>
            <a:pPr indent="228600" eaLnBrk="0" fontAlgn="base" hangingPunct="0">
              <a:lnSpc>
                <a:spcPct val="150000"/>
              </a:lnSpc>
              <a:spcBef>
                <a:spcPct val="0"/>
              </a:spcBef>
              <a:spcAft>
                <a:spcPct val="0"/>
              </a:spcAft>
            </a:pPr>
            <a:r>
              <a:rPr lang="en-US" sz="1300" b="1" dirty="0">
                <a:latin typeface="Arial" pitchFamily="34" charset="0"/>
                <a:ea typeface="Calibri" pitchFamily="34" charset="0"/>
                <a:cs typeface="Arial" pitchFamily="34" charset="0"/>
              </a:rPr>
              <a:t>		School Name _________________________________________________________ Grade _______________</a:t>
            </a:r>
            <a:endParaRPr lang="en-US" sz="1300" dirty="0">
              <a:latin typeface="Arial" pitchFamily="34" charset="0"/>
              <a:cs typeface="Arial" pitchFamily="34" charset="0"/>
            </a:endParaRPr>
          </a:p>
          <a:p>
            <a:pPr indent="228600" eaLnBrk="0" fontAlgn="base" hangingPunct="0">
              <a:lnSpc>
                <a:spcPct val="150000"/>
              </a:lnSpc>
              <a:spcBef>
                <a:spcPct val="0"/>
              </a:spcBef>
              <a:spcAft>
                <a:spcPct val="0"/>
              </a:spcAft>
            </a:pPr>
            <a:r>
              <a:rPr lang="en-US" sz="1300" b="1" dirty="0">
                <a:latin typeface="Arial" pitchFamily="34" charset="0"/>
                <a:ea typeface="Calibri" pitchFamily="34" charset="0"/>
                <a:cs typeface="Arial" pitchFamily="34" charset="0"/>
              </a:rPr>
              <a:t>		</a:t>
            </a:r>
          </a:p>
          <a:p>
            <a:pPr indent="228600" eaLnBrk="0" fontAlgn="base" hangingPunct="0">
              <a:lnSpc>
                <a:spcPct val="150000"/>
              </a:lnSpc>
              <a:spcBef>
                <a:spcPct val="0"/>
              </a:spcBef>
              <a:spcAft>
                <a:spcPct val="0"/>
              </a:spcAft>
            </a:pPr>
            <a:r>
              <a:rPr lang="en-US" sz="1300" b="1" dirty="0">
                <a:latin typeface="Arial" pitchFamily="34" charset="0"/>
                <a:ea typeface="Calibri" pitchFamily="34" charset="0"/>
                <a:cs typeface="Arial" pitchFamily="34" charset="0"/>
              </a:rPr>
              <a:t>		Home Address _____________________________________________________________________________</a:t>
            </a:r>
            <a:endParaRPr lang="en-US" sz="1300" dirty="0">
              <a:latin typeface="Arial" pitchFamily="34" charset="0"/>
              <a:cs typeface="Arial" pitchFamily="34" charset="0"/>
            </a:endParaRPr>
          </a:p>
          <a:p>
            <a:pPr indent="228600" eaLnBrk="0" fontAlgn="base" hangingPunct="0">
              <a:lnSpc>
                <a:spcPct val="150000"/>
              </a:lnSpc>
              <a:spcBef>
                <a:spcPct val="0"/>
              </a:spcBef>
              <a:spcAft>
                <a:spcPct val="0"/>
              </a:spcAft>
            </a:pPr>
            <a:r>
              <a:rPr lang="en-US" sz="1300" b="1" dirty="0">
                <a:latin typeface="Arial" pitchFamily="34" charset="0"/>
                <a:ea typeface="Calibri" pitchFamily="34" charset="0"/>
                <a:cs typeface="Arial" pitchFamily="34" charset="0"/>
              </a:rPr>
              <a:t>		</a:t>
            </a:r>
          </a:p>
          <a:p>
            <a:pPr indent="228600" eaLnBrk="0" fontAlgn="base" hangingPunct="0">
              <a:lnSpc>
                <a:spcPct val="150000"/>
              </a:lnSpc>
              <a:spcBef>
                <a:spcPct val="0"/>
              </a:spcBef>
              <a:spcAft>
                <a:spcPct val="0"/>
              </a:spcAft>
            </a:pPr>
            <a:r>
              <a:rPr lang="en-US" sz="1300" b="1" dirty="0">
                <a:latin typeface="Arial" pitchFamily="34" charset="0"/>
                <a:ea typeface="Calibri" pitchFamily="34" charset="0"/>
                <a:cs typeface="Arial" pitchFamily="34" charset="0"/>
              </a:rPr>
              <a:t>		__________________________________________________________________________________________</a:t>
            </a:r>
            <a:endParaRPr lang="en-US" sz="1300" dirty="0">
              <a:latin typeface="Arial" pitchFamily="34" charset="0"/>
              <a:cs typeface="Arial" pitchFamily="34" charset="0"/>
            </a:endParaRPr>
          </a:p>
          <a:p>
            <a:pPr indent="228600" eaLnBrk="0" fontAlgn="base" hangingPunct="0">
              <a:lnSpc>
                <a:spcPct val="150000"/>
              </a:lnSpc>
              <a:spcBef>
                <a:spcPct val="0"/>
              </a:spcBef>
              <a:spcAft>
                <a:spcPct val="0"/>
              </a:spcAft>
            </a:pPr>
            <a:r>
              <a:rPr lang="en-US" sz="1300" b="1" dirty="0">
                <a:latin typeface="Arial" pitchFamily="34" charset="0"/>
                <a:ea typeface="Calibri" pitchFamily="34" charset="0"/>
                <a:cs typeface="Arial" pitchFamily="34" charset="0"/>
              </a:rPr>
              <a:t>		</a:t>
            </a:r>
          </a:p>
          <a:p>
            <a:pPr indent="228600" eaLnBrk="0" fontAlgn="base" hangingPunct="0">
              <a:lnSpc>
                <a:spcPct val="150000"/>
              </a:lnSpc>
              <a:spcBef>
                <a:spcPct val="0"/>
              </a:spcBef>
              <a:spcAft>
                <a:spcPct val="0"/>
              </a:spcAft>
            </a:pPr>
            <a:r>
              <a:rPr lang="en-US" sz="1300" b="1" dirty="0">
                <a:latin typeface="Arial" pitchFamily="34" charset="0"/>
                <a:ea typeface="Calibri" pitchFamily="34" charset="0"/>
                <a:cs typeface="Arial" pitchFamily="34" charset="0"/>
              </a:rPr>
              <a:t>		__________________________________________________________________________________________</a:t>
            </a:r>
            <a:endParaRPr lang="en-US" sz="1300" dirty="0">
              <a:latin typeface="Arial" pitchFamily="34" charset="0"/>
              <a:cs typeface="Arial" pitchFamily="34" charset="0"/>
            </a:endParaRPr>
          </a:p>
          <a:p>
            <a:pPr indent="228600" eaLnBrk="0" fontAlgn="base" hangingPunct="0">
              <a:lnSpc>
                <a:spcPct val="150000"/>
              </a:lnSpc>
              <a:spcBef>
                <a:spcPct val="0"/>
              </a:spcBef>
              <a:spcAft>
                <a:spcPct val="0"/>
              </a:spcAft>
            </a:pPr>
            <a:r>
              <a:rPr lang="en-US" sz="1300" b="1" dirty="0">
                <a:latin typeface="Arial" pitchFamily="34" charset="0"/>
                <a:ea typeface="Calibri" pitchFamily="34" charset="0"/>
                <a:cs typeface="Arial" pitchFamily="34" charset="0"/>
              </a:rPr>
              <a:t>		</a:t>
            </a:r>
          </a:p>
          <a:p>
            <a:pPr indent="228600" eaLnBrk="0" fontAlgn="base" hangingPunct="0">
              <a:lnSpc>
                <a:spcPct val="150000"/>
              </a:lnSpc>
              <a:spcBef>
                <a:spcPct val="0"/>
              </a:spcBef>
              <a:spcAft>
                <a:spcPct val="0"/>
              </a:spcAft>
            </a:pPr>
            <a:r>
              <a:rPr lang="en-US" sz="1300" b="1" dirty="0">
                <a:latin typeface="Arial" pitchFamily="34" charset="0"/>
                <a:ea typeface="Calibri" pitchFamily="34" charset="0"/>
                <a:cs typeface="Arial" pitchFamily="34" charset="0"/>
              </a:rPr>
              <a:t>		Home Phone ______________________________       Cell Phone ___________________________________</a:t>
            </a:r>
            <a:endParaRPr lang="en-US" sz="1300" dirty="0">
              <a:latin typeface="Arial" pitchFamily="34" charset="0"/>
              <a:cs typeface="Arial" pitchFamily="34" charset="0"/>
            </a:endParaRPr>
          </a:p>
          <a:p>
            <a:pPr indent="228600" eaLnBrk="0" fontAlgn="base" hangingPunct="0">
              <a:lnSpc>
                <a:spcPct val="150000"/>
              </a:lnSpc>
              <a:spcBef>
                <a:spcPct val="0"/>
              </a:spcBef>
              <a:spcAft>
                <a:spcPct val="0"/>
              </a:spcAft>
            </a:pPr>
            <a:r>
              <a:rPr lang="en-US" sz="1300" b="1" dirty="0">
                <a:latin typeface="Arial" pitchFamily="34" charset="0"/>
                <a:ea typeface="Calibri" pitchFamily="34" charset="0"/>
                <a:cs typeface="Arial" pitchFamily="34" charset="0"/>
              </a:rPr>
              <a:t>		</a:t>
            </a:r>
          </a:p>
          <a:p>
            <a:pPr indent="228600" eaLnBrk="0" fontAlgn="base" hangingPunct="0">
              <a:lnSpc>
                <a:spcPct val="150000"/>
              </a:lnSpc>
              <a:spcBef>
                <a:spcPct val="0"/>
              </a:spcBef>
              <a:spcAft>
                <a:spcPct val="0"/>
              </a:spcAft>
            </a:pPr>
            <a:r>
              <a:rPr lang="en-US" sz="1300" b="1" dirty="0">
                <a:latin typeface="Arial" pitchFamily="34" charset="0"/>
                <a:ea typeface="Calibri" pitchFamily="34" charset="0"/>
                <a:cs typeface="Arial" pitchFamily="34" charset="0"/>
              </a:rPr>
              <a:t>		Email Address _____________________________________________________________________________</a:t>
            </a:r>
            <a:endParaRPr lang="en-US" sz="1300" dirty="0">
              <a:latin typeface="Arial" pitchFamily="34" charset="0"/>
              <a:cs typeface="Arial" pitchFamily="34" charset="0"/>
            </a:endParaRPr>
          </a:p>
          <a:p>
            <a:pPr indent="228600" eaLnBrk="0" fontAlgn="base" hangingPunct="0">
              <a:lnSpc>
                <a:spcPct val="150000"/>
              </a:lnSpc>
              <a:spcBef>
                <a:spcPct val="0"/>
              </a:spcBef>
              <a:spcAft>
                <a:spcPct val="0"/>
              </a:spcAft>
            </a:pPr>
            <a:r>
              <a:rPr lang="en-US" sz="1300" b="1" dirty="0">
                <a:latin typeface="Arial" pitchFamily="34" charset="0"/>
                <a:ea typeface="Calibri" pitchFamily="34" charset="0"/>
                <a:cs typeface="Arial" pitchFamily="34" charset="0"/>
              </a:rPr>
              <a:t>		</a:t>
            </a:r>
          </a:p>
          <a:p>
            <a:pPr indent="228600" eaLnBrk="0" fontAlgn="base" hangingPunct="0">
              <a:lnSpc>
                <a:spcPct val="150000"/>
              </a:lnSpc>
              <a:spcBef>
                <a:spcPct val="0"/>
              </a:spcBef>
              <a:spcAft>
                <a:spcPct val="0"/>
              </a:spcAft>
            </a:pPr>
            <a:r>
              <a:rPr lang="en-US" sz="1300" b="1" dirty="0">
                <a:latin typeface="Arial" pitchFamily="34" charset="0"/>
                <a:ea typeface="Calibri" pitchFamily="34" charset="0"/>
                <a:cs typeface="Arial" pitchFamily="34" charset="0"/>
              </a:rPr>
              <a:t>		Unit Title __________________________________________________________________________________</a:t>
            </a:r>
          </a:p>
          <a:p>
            <a:pPr indent="228600" eaLnBrk="0" fontAlgn="base" hangingPunct="0">
              <a:lnSpc>
                <a:spcPct val="150000"/>
              </a:lnSpc>
              <a:spcBef>
                <a:spcPct val="0"/>
              </a:spcBef>
              <a:spcAft>
                <a:spcPct val="0"/>
              </a:spcAft>
            </a:pPr>
            <a:endParaRPr lang="en-US" sz="1300" dirty="0">
              <a:latin typeface="Arial" pitchFamily="34" charset="0"/>
              <a:cs typeface="Arial" pitchFamily="34" charset="0"/>
            </a:endParaRPr>
          </a:p>
          <a:p>
            <a:pPr indent="228600" eaLnBrk="0" fontAlgn="base" hangingPunct="0">
              <a:spcBef>
                <a:spcPct val="0"/>
              </a:spcBef>
              <a:spcAft>
                <a:spcPct val="0"/>
              </a:spcAft>
            </a:pPr>
            <a:r>
              <a:rPr lang="en-US" sz="1400" b="1" dirty="0">
                <a:latin typeface="Arial" pitchFamily="34" charset="0"/>
                <a:ea typeface="Calibri" pitchFamily="34" charset="0"/>
                <a:cs typeface="Arial" pitchFamily="34" charset="0"/>
              </a:rPr>
              <a:t>		</a:t>
            </a:r>
            <a:endParaRPr lang="en-US" sz="700" dirty="0">
              <a:latin typeface="Arial" pitchFamily="34" charset="0"/>
              <a:cs typeface="Arial" pitchFamily="34" charset="0"/>
            </a:endParaRPr>
          </a:p>
        </p:txBody>
      </p:sp>
    </p:spTree>
    <p:extLst>
      <p:ext uri="{BB962C8B-B14F-4D97-AF65-F5344CB8AC3E}">
        <p14:creationId xmlns:p14="http://schemas.microsoft.com/office/powerpoint/2010/main" val="1126630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224883" y="55305"/>
            <a:ext cx="11742234" cy="6309420"/>
          </a:xfrm>
          <a:prstGeom prst="rect">
            <a:avLst/>
          </a:prstGeom>
          <a:noFill/>
          <a:ln w="9525">
            <a:noFill/>
            <a:miter lim="800000"/>
            <a:headEnd/>
            <a:tailEnd/>
          </a:ln>
          <a:effectLst/>
        </p:spPr>
        <p:txBody>
          <a:bodyPr vert="horz" wrap="square" lIns="228528" tIns="0" rIns="0" bIns="0" numCol="1" anchor="ctr" anchorCtr="0" compatLnSpc="1">
            <a:prstTxWarp prst="textNoShape">
              <a:avLst/>
            </a:prstTxWarp>
            <a:spAutoFit/>
          </a:bodyPr>
          <a:lstStyle/>
          <a:p>
            <a:pPr indent="457200" algn="r" fontAlgn="base">
              <a:spcBef>
                <a:spcPct val="0"/>
              </a:spcBef>
              <a:spcAft>
                <a:spcPct val="0"/>
              </a:spcAft>
              <a:tabLst>
                <a:tab pos="4343400" algn="l"/>
              </a:tabLst>
            </a:pPr>
            <a:r>
              <a:rPr lang="en-US" sz="1000" b="1" dirty="0">
                <a:latin typeface="Arial" pitchFamily="34" charset="0"/>
                <a:ea typeface="Calibri" pitchFamily="34" charset="0"/>
                <a:cs typeface="Arial" pitchFamily="34" charset="0"/>
              </a:rPr>
              <a:t>PAGE 14</a:t>
            </a:r>
            <a:endParaRPr lang="en-US" sz="1000" dirty="0">
              <a:latin typeface="Arial" pitchFamily="34" charset="0"/>
              <a:cs typeface="Arial" pitchFamily="34" charset="0"/>
            </a:endParaRPr>
          </a:p>
          <a:p>
            <a:pPr indent="457200" algn="ctr" eaLnBrk="0" fontAlgn="base" hangingPunct="0">
              <a:spcBef>
                <a:spcPct val="0"/>
              </a:spcBef>
              <a:spcAft>
                <a:spcPct val="0"/>
              </a:spcAft>
              <a:tabLst>
                <a:tab pos="4343400" algn="l"/>
              </a:tabLst>
            </a:pPr>
            <a:r>
              <a:rPr lang="en-US" sz="1200" b="1" dirty="0">
                <a:latin typeface="Verdana" pitchFamily="34" charset="0"/>
                <a:ea typeface="Times New Roman" pitchFamily="18" charset="0"/>
                <a:cs typeface="Times New Roman" pitchFamily="18" charset="0"/>
              </a:rPr>
              <a:t>CEDAR, INC.</a:t>
            </a:r>
          </a:p>
          <a:p>
            <a:pPr indent="457200" algn="ctr" eaLnBrk="0" fontAlgn="base" hangingPunct="0">
              <a:spcBef>
                <a:spcPct val="0"/>
              </a:spcBef>
              <a:spcAft>
                <a:spcPct val="0"/>
              </a:spcAft>
              <a:tabLst>
                <a:tab pos="4343400" algn="l"/>
              </a:tabLst>
            </a:pPr>
            <a:endParaRPr lang="en-US" sz="500" b="1" dirty="0">
              <a:solidFill>
                <a:srgbClr val="002060"/>
              </a:solidFill>
              <a:latin typeface="Verdana" pitchFamily="34" charset="0"/>
              <a:ea typeface="Times New Roman" pitchFamily="18" charset="0"/>
              <a:cs typeface="Times New Roman" pitchFamily="18" charset="0"/>
            </a:endParaRPr>
          </a:p>
          <a:p>
            <a:pPr indent="457200" algn="ctr" eaLnBrk="0" fontAlgn="base" hangingPunct="0">
              <a:spcBef>
                <a:spcPct val="0"/>
              </a:spcBef>
              <a:spcAft>
                <a:spcPct val="0"/>
              </a:spcAft>
              <a:tabLst>
                <a:tab pos="4343400" algn="l"/>
              </a:tabLst>
            </a:pPr>
            <a:r>
              <a:rPr lang="en-US" sz="1600" b="1" dirty="0">
                <a:solidFill>
                  <a:srgbClr val="002060"/>
                </a:solidFill>
                <a:latin typeface="Verdana" pitchFamily="34" charset="0"/>
                <a:ea typeface="Times New Roman" pitchFamily="18" charset="0"/>
                <a:cs typeface="Times New Roman" pitchFamily="18" charset="0"/>
              </a:rPr>
              <a:t>FUTURE of WORK in APPALACHIA - STUDY UNIT PROGRAM</a:t>
            </a:r>
            <a:endParaRPr lang="en-US" sz="1600" dirty="0">
              <a:solidFill>
                <a:srgbClr val="002060"/>
              </a:solidFill>
              <a:latin typeface="Arial" pitchFamily="34" charset="0"/>
              <a:cs typeface="Arial" pitchFamily="34" charset="0"/>
            </a:endParaRPr>
          </a:p>
          <a:p>
            <a:pPr indent="457200" algn="ctr" eaLnBrk="0" fontAlgn="base" hangingPunct="0">
              <a:spcBef>
                <a:spcPct val="0"/>
              </a:spcBef>
              <a:spcAft>
                <a:spcPct val="0"/>
              </a:spcAft>
              <a:tabLst>
                <a:tab pos="4343400" algn="l"/>
              </a:tabLst>
            </a:pPr>
            <a:endParaRPr lang="en-US" sz="800" b="1" dirty="0">
              <a:solidFill>
                <a:srgbClr val="002060"/>
              </a:solidFill>
              <a:latin typeface="Verdana" pitchFamily="34" charset="0"/>
              <a:ea typeface="Times New Roman" pitchFamily="18" charset="0"/>
              <a:cs typeface="Times New Roman" pitchFamily="18" charset="0"/>
            </a:endParaRPr>
          </a:p>
          <a:p>
            <a:pPr indent="457200" algn="ctr" eaLnBrk="0" fontAlgn="base" hangingPunct="0">
              <a:spcBef>
                <a:spcPct val="0"/>
              </a:spcBef>
              <a:spcAft>
                <a:spcPct val="0"/>
              </a:spcAft>
              <a:tabLst>
                <a:tab pos="4343400" algn="l"/>
              </a:tabLst>
            </a:pPr>
            <a:r>
              <a:rPr lang="en-US" b="1" dirty="0">
                <a:solidFill>
                  <a:srgbClr val="002060"/>
                </a:solidFill>
                <a:latin typeface="Verdana" pitchFamily="34" charset="0"/>
                <a:ea typeface="Times New Roman" pitchFamily="18" charset="0"/>
                <a:cs typeface="Times New Roman" pitchFamily="18" charset="0"/>
              </a:rPr>
              <a:t>COORDINATOR AWARDS PROGRAM</a:t>
            </a:r>
            <a:endParaRPr lang="en-US" dirty="0">
              <a:solidFill>
                <a:srgbClr val="002060"/>
              </a:solidFill>
              <a:latin typeface="Arial" pitchFamily="34" charset="0"/>
              <a:cs typeface="Arial" pitchFamily="34" charset="0"/>
            </a:endParaRPr>
          </a:p>
          <a:p>
            <a:pPr indent="457200" algn="ctr" eaLnBrk="0" fontAlgn="base" hangingPunct="0">
              <a:spcBef>
                <a:spcPct val="0"/>
              </a:spcBef>
              <a:spcAft>
                <a:spcPct val="0"/>
              </a:spcAft>
              <a:tabLst>
                <a:tab pos="4343400" algn="l"/>
              </a:tabLst>
            </a:pPr>
            <a:endParaRPr lang="en-US" sz="500" b="1" dirty="0">
              <a:latin typeface="Arial" pitchFamily="34" charset="0"/>
              <a:ea typeface="Calibri" pitchFamily="34" charset="0"/>
              <a:cs typeface="Arial" pitchFamily="34" charset="0"/>
            </a:endParaRPr>
          </a:p>
          <a:p>
            <a:pPr indent="457200" algn="ctr" eaLnBrk="0" fontAlgn="base" hangingPunct="0">
              <a:spcBef>
                <a:spcPct val="0"/>
              </a:spcBef>
              <a:spcAft>
                <a:spcPct val="0"/>
              </a:spcAft>
              <a:tabLst>
                <a:tab pos="4343400" algn="l"/>
              </a:tabLst>
            </a:pPr>
            <a:r>
              <a:rPr lang="en-US" sz="1200" b="1" dirty="0">
                <a:latin typeface="Arial" pitchFamily="34" charset="0"/>
                <a:ea typeface="Calibri" pitchFamily="34" charset="0"/>
                <a:cs typeface="Arial" pitchFamily="34" charset="0"/>
              </a:rPr>
              <a:t>2023-2024</a:t>
            </a:r>
          </a:p>
          <a:p>
            <a:pPr indent="457200" algn="ctr" eaLnBrk="0" fontAlgn="base" hangingPunct="0">
              <a:spcBef>
                <a:spcPct val="0"/>
              </a:spcBef>
              <a:spcAft>
                <a:spcPct val="0"/>
              </a:spcAft>
              <a:tabLst>
                <a:tab pos="4343400" algn="l"/>
              </a:tabLst>
            </a:pPr>
            <a:endParaRPr lang="en-US" sz="1200" b="1" dirty="0">
              <a:latin typeface="Arial" pitchFamily="34" charset="0"/>
              <a:ea typeface="Calibri" pitchFamily="34" charset="0"/>
              <a:cs typeface="Arial" pitchFamily="34" charset="0"/>
            </a:endParaRPr>
          </a:p>
          <a:p>
            <a:pPr indent="457200" algn="ctr" eaLnBrk="0" fontAlgn="base" hangingPunct="0">
              <a:spcBef>
                <a:spcPct val="0"/>
              </a:spcBef>
              <a:spcAft>
                <a:spcPct val="0"/>
              </a:spcAft>
              <a:tabLst>
                <a:tab pos="4343400" algn="l"/>
              </a:tabLst>
            </a:pPr>
            <a:endParaRPr lang="en-US" sz="1200" b="1" dirty="0">
              <a:latin typeface="Arial" pitchFamily="34" charset="0"/>
              <a:ea typeface="Calibri" pitchFamily="34" charset="0"/>
              <a:cs typeface="Arial" pitchFamily="34" charset="0"/>
            </a:endParaRPr>
          </a:p>
          <a:p>
            <a:pPr indent="457200" eaLnBrk="0" fontAlgn="base" hangingPunct="0">
              <a:spcBef>
                <a:spcPct val="0"/>
              </a:spcBef>
              <a:spcAft>
                <a:spcPct val="0"/>
              </a:spcAft>
              <a:tabLst>
                <a:tab pos="4343400" algn="l"/>
              </a:tabLst>
            </a:pPr>
            <a:r>
              <a:rPr lang="en-US" sz="1400" dirty="0">
                <a:latin typeface="Arial" pitchFamily="34" charset="0"/>
                <a:ea typeface="Calibri" pitchFamily="34" charset="0"/>
                <a:cs typeface="Times New Roman" pitchFamily="18" charset="0"/>
              </a:rPr>
              <a:t>This program rewards teachers who excel in carrying out their duties as the Coordinator for their school’s participation in the </a:t>
            </a:r>
            <a:r>
              <a:rPr lang="en-US" sz="1400" b="1" dirty="0">
                <a:latin typeface="Arial" pitchFamily="34" charset="0"/>
                <a:ea typeface="Calibri" pitchFamily="34" charset="0"/>
                <a:cs typeface="Times New Roman" pitchFamily="18" charset="0"/>
              </a:rPr>
              <a:t>CEDAR </a:t>
            </a:r>
            <a:r>
              <a:rPr lang="en-US" sz="1400" b="1" i="1" dirty="0">
                <a:latin typeface="Arial" pitchFamily="34" charset="0"/>
                <a:ea typeface="Calibri" pitchFamily="34" charset="0"/>
                <a:cs typeface="Times New Roman" pitchFamily="18" charset="0"/>
              </a:rPr>
              <a:t>Future of Work in Appalachia</a:t>
            </a:r>
            <a:r>
              <a:rPr lang="en-US" sz="1400" b="1" dirty="0">
                <a:latin typeface="Arial" pitchFamily="34" charset="0"/>
                <a:ea typeface="Calibri" pitchFamily="34" charset="0"/>
                <a:cs typeface="Times New Roman" pitchFamily="18" charset="0"/>
              </a:rPr>
              <a:t> Education Program</a:t>
            </a:r>
            <a:r>
              <a:rPr lang="en-US" sz="1400" dirty="0">
                <a:latin typeface="Arial" pitchFamily="34" charset="0"/>
                <a:ea typeface="Calibri" pitchFamily="34" charset="0"/>
                <a:cs typeface="Times New Roman" pitchFamily="18" charset="0"/>
              </a:rPr>
              <a:t>. After being recruited by their Principal to fill the Coordinator role, their responsibilities include the following: attend the Program Workshop to receive all program information; promote the program in their school by recruiting other teachers to participate; and serve as the liaison between CEDAR and any other participating teachers at their school.</a:t>
            </a:r>
          </a:p>
          <a:p>
            <a:pPr indent="457200" eaLnBrk="0" fontAlgn="base" hangingPunct="0">
              <a:spcBef>
                <a:spcPct val="0"/>
              </a:spcBef>
              <a:spcAft>
                <a:spcPct val="0"/>
              </a:spcAft>
              <a:tabLst>
                <a:tab pos="4343400" algn="l"/>
              </a:tabLst>
            </a:pPr>
            <a:endParaRPr lang="en-US" sz="1400" dirty="0">
              <a:latin typeface="Arial" pitchFamily="34" charset="0"/>
              <a:ea typeface="Calibri" pitchFamily="34" charset="0"/>
              <a:cs typeface="Times New Roman" pitchFamily="18" charset="0"/>
            </a:endParaRPr>
          </a:p>
          <a:p>
            <a:pPr indent="457200" eaLnBrk="0" fontAlgn="base" hangingPunct="0">
              <a:spcBef>
                <a:spcPct val="0"/>
              </a:spcBef>
              <a:spcAft>
                <a:spcPct val="0"/>
              </a:spcAft>
              <a:tabLst>
                <a:tab pos="4343400" algn="l"/>
              </a:tabLst>
            </a:pPr>
            <a:r>
              <a:rPr lang="en-US" sz="1400" dirty="0">
                <a:latin typeface="Arial" pitchFamily="34" charset="0"/>
                <a:ea typeface="Calibri" pitchFamily="34" charset="0"/>
                <a:cs typeface="Times New Roman" pitchFamily="18" charset="0"/>
              </a:rPr>
              <a:t>Schools in the twelve-county program area will be divided into size “classes” based on the number of teachers at each school. </a:t>
            </a:r>
            <a:r>
              <a:rPr lang="en-US" sz="1400" b="1" dirty="0">
                <a:latin typeface="Arial" pitchFamily="34" charset="0"/>
                <a:ea typeface="Calibri" pitchFamily="34" charset="0"/>
                <a:cs typeface="Times New Roman" pitchFamily="18" charset="0"/>
              </a:rPr>
              <a:t>EXAMPLE:</a:t>
            </a:r>
            <a:r>
              <a:rPr lang="en-US" sz="1400" dirty="0">
                <a:latin typeface="Arial" pitchFamily="34" charset="0"/>
                <a:ea typeface="Calibri" pitchFamily="34" charset="0"/>
                <a:cs typeface="Times New Roman" pitchFamily="18" charset="0"/>
              </a:rPr>
              <a:t> “Class A” will consist of schools having from 1 to 15 teachers, “Class B” having 16 to 30 teachers, and “Class C” having 31 and more. There will be one (1) Coordinator from each of these three “Classes” who will receive a cash award based on the following:   </a:t>
            </a:r>
          </a:p>
          <a:p>
            <a:pPr indent="457200" eaLnBrk="0" fontAlgn="base" hangingPunct="0">
              <a:spcBef>
                <a:spcPct val="0"/>
              </a:spcBef>
              <a:spcAft>
                <a:spcPct val="0"/>
              </a:spcAft>
              <a:tabLst>
                <a:tab pos="4343400" algn="l"/>
              </a:tabLst>
            </a:pPr>
            <a:endParaRPr lang="en-US" sz="1400" b="1" dirty="0">
              <a:latin typeface="Arial" pitchFamily="34" charset="0"/>
              <a:ea typeface="Times New Roman" pitchFamily="18" charset="0"/>
              <a:cs typeface="Times New Roman" pitchFamily="18" charset="0"/>
            </a:endParaRPr>
          </a:p>
          <a:p>
            <a:pPr indent="457200" eaLnBrk="0" fontAlgn="base" hangingPunct="0">
              <a:spcBef>
                <a:spcPct val="0"/>
              </a:spcBef>
              <a:spcAft>
                <a:spcPct val="0"/>
              </a:spcAft>
              <a:tabLst>
                <a:tab pos="4343400" algn="l"/>
              </a:tabLst>
            </a:pPr>
            <a:endParaRPr lang="en-US" sz="1400" b="1" dirty="0">
              <a:latin typeface="Arial" pitchFamily="34" charset="0"/>
              <a:ea typeface="Times New Roman" pitchFamily="18" charset="0"/>
              <a:cs typeface="Times New Roman" pitchFamily="18" charset="0"/>
            </a:endParaRPr>
          </a:p>
          <a:p>
            <a:pPr indent="457200" algn="ctr" eaLnBrk="0" fontAlgn="base" hangingPunct="0">
              <a:spcBef>
                <a:spcPct val="0"/>
              </a:spcBef>
              <a:spcAft>
                <a:spcPct val="0"/>
              </a:spcAft>
              <a:tabLst>
                <a:tab pos="4343400" algn="l"/>
              </a:tabLst>
            </a:pPr>
            <a:r>
              <a:rPr lang="en-US" sz="1400" b="1" u="sng" dirty="0">
                <a:solidFill>
                  <a:srgbClr val="002060"/>
                </a:solidFill>
                <a:latin typeface="Verdana" pitchFamily="34" charset="0"/>
                <a:ea typeface="Times New Roman" pitchFamily="18" charset="0"/>
                <a:cs typeface="Times New Roman" pitchFamily="18" charset="0"/>
              </a:rPr>
              <a:t>SCORING SYSTEM</a:t>
            </a:r>
            <a:endParaRPr lang="en-US" sz="1400" b="1" dirty="0">
              <a:solidFill>
                <a:srgbClr val="002060"/>
              </a:solidFill>
              <a:latin typeface="Arial" pitchFamily="34" charset="0"/>
              <a:ea typeface="Times New Roman" pitchFamily="18" charset="0"/>
              <a:cs typeface="Times New Roman" pitchFamily="18" charset="0"/>
            </a:endParaRPr>
          </a:p>
          <a:p>
            <a:pPr marL="228600" indent="-228600" eaLnBrk="0" fontAlgn="base" hangingPunct="0">
              <a:spcBef>
                <a:spcPct val="0"/>
              </a:spcBef>
              <a:spcAft>
                <a:spcPct val="0"/>
              </a:spcAft>
              <a:buFont typeface="+mj-lt"/>
              <a:buAutoNum type="arabicPeriod"/>
              <a:tabLst>
                <a:tab pos="4343400" algn="l"/>
              </a:tabLst>
            </a:pPr>
            <a:r>
              <a:rPr lang="en-US" sz="1100" b="1" dirty="0">
                <a:latin typeface="Verdana" pitchFamily="34" charset="0"/>
                <a:ea typeface="Calibri" pitchFamily="34" charset="0"/>
                <a:cs typeface="Times New Roman" pitchFamily="18" charset="0"/>
              </a:rPr>
              <a:t>Percent of scheduled meetings attended; (one workshop)</a:t>
            </a:r>
          </a:p>
          <a:p>
            <a:pPr marL="228600" indent="-228600" eaLnBrk="0" fontAlgn="base" hangingPunct="0">
              <a:spcBef>
                <a:spcPct val="0"/>
              </a:spcBef>
              <a:spcAft>
                <a:spcPct val="0"/>
              </a:spcAft>
              <a:buFont typeface="+mj-lt"/>
              <a:buAutoNum type="arabicPeriod"/>
              <a:tabLst>
                <a:tab pos="4343400" algn="l"/>
              </a:tabLst>
            </a:pPr>
            <a:endParaRPr lang="en-US" sz="800" dirty="0">
              <a:latin typeface="Arial" pitchFamily="34" charset="0"/>
              <a:cs typeface="Arial" pitchFamily="34" charset="0"/>
            </a:endParaRPr>
          </a:p>
          <a:p>
            <a:pPr marL="228600" indent="-228600" eaLnBrk="0" fontAlgn="base" hangingPunct="0">
              <a:spcBef>
                <a:spcPct val="0"/>
              </a:spcBef>
              <a:spcAft>
                <a:spcPct val="0"/>
              </a:spcAft>
              <a:buFont typeface="+mj-lt"/>
              <a:buAutoNum type="arabicPeriod"/>
              <a:tabLst>
                <a:tab pos="4343400" algn="l"/>
              </a:tabLst>
            </a:pPr>
            <a:r>
              <a:rPr lang="en-US" sz="1100" b="1" dirty="0">
                <a:latin typeface="Verdana" pitchFamily="34" charset="0"/>
                <a:ea typeface="Calibri" pitchFamily="34" charset="0"/>
                <a:cs typeface="Times New Roman" pitchFamily="18" charset="0"/>
              </a:rPr>
              <a:t>Percent of </a:t>
            </a:r>
            <a:r>
              <a:rPr lang="en-US" sz="1100" b="1" i="1" u="sng" dirty="0">
                <a:latin typeface="Verdana" pitchFamily="34" charset="0"/>
                <a:ea typeface="Calibri" pitchFamily="34" charset="0"/>
                <a:cs typeface="Times New Roman" pitchFamily="18" charset="0"/>
              </a:rPr>
              <a:t>Unit Reports</a:t>
            </a:r>
            <a:r>
              <a:rPr lang="en-US" sz="1100" b="1" dirty="0">
                <a:latin typeface="Verdana" pitchFamily="34" charset="0"/>
                <a:ea typeface="Calibri" pitchFamily="34" charset="0"/>
                <a:cs typeface="Times New Roman" pitchFamily="18" charset="0"/>
              </a:rPr>
              <a:t> submitted by deadline from participating teachers implementing a Study Unit at Coordinator’s school;</a:t>
            </a:r>
            <a:endParaRPr lang="en-US" sz="700" dirty="0">
              <a:latin typeface="Arial" pitchFamily="34" charset="0"/>
              <a:cs typeface="Arial" pitchFamily="34" charset="0"/>
            </a:endParaRPr>
          </a:p>
          <a:p>
            <a:pPr marL="228600" indent="-228600" eaLnBrk="0" fontAlgn="base" hangingPunct="0">
              <a:spcBef>
                <a:spcPct val="0"/>
              </a:spcBef>
              <a:spcAft>
                <a:spcPct val="0"/>
              </a:spcAft>
              <a:buFont typeface="+mj-lt"/>
              <a:buAutoNum type="arabicPeriod"/>
              <a:tabLst>
                <a:tab pos="4343400" algn="l"/>
              </a:tabLst>
            </a:pPr>
            <a:endParaRPr lang="en-US" sz="800" b="1" dirty="0">
              <a:latin typeface="Verdana" pitchFamily="34" charset="0"/>
              <a:ea typeface="Calibri" pitchFamily="34" charset="0"/>
              <a:cs typeface="Times New Roman" pitchFamily="18" charset="0"/>
            </a:endParaRPr>
          </a:p>
          <a:p>
            <a:pPr marL="228600" indent="-228600" eaLnBrk="0" fontAlgn="base" hangingPunct="0">
              <a:spcBef>
                <a:spcPct val="0"/>
              </a:spcBef>
              <a:spcAft>
                <a:spcPct val="0"/>
              </a:spcAft>
              <a:buFont typeface="+mj-lt"/>
              <a:buAutoNum type="arabicPeriod"/>
              <a:tabLst>
                <a:tab pos="4343400" algn="l"/>
              </a:tabLst>
            </a:pPr>
            <a:r>
              <a:rPr lang="en-US" sz="1100" b="1" dirty="0">
                <a:latin typeface="Verdana" pitchFamily="34" charset="0"/>
                <a:ea typeface="Calibri" pitchFamily="34" charset="0"/>
                <a:cs typeface="Times New Roman" pitchFamily="18" charset="0"/>
              </a:rPr>
              <a:t>Percent of teachers participating in the implementation of a Study Unit versus the number of classroom teachers at the Coordinator’s school; </a:t>
            </a:r>
            <a:endParaRPr lang="en-US" sz="700" dirty="0">
              <a:latin typeface="Arial" pitchFamily="34" charset="0"/>
              <a:cs typeface="Arial" pitchFamily="34" charset="0"/>
            </a:endParaRPr>
          </a:p>
          <a:p>
            <a:pPr marL="228600" indent="-228600" eaLnBrk="0" fontAlgn="base" hangingPunct="0">
              <a:spcBef>
                <a:spcPct val="0"/>
              </a:spcBef>
              <a:spcAft>
                <a:spcPct val="0"/>
              </a:spcAft>
              <a:buFont typeface="+mj-lt"/>
              <a:buAutoNum type="arabicPeriod"/>
              <a:tabLst>
                <a:tab pos="4343400" algn="l"/>
              </a:tabLst>
            </a:pPr>
            <a:endParaRPr lang="en-US" sz="800" b="1" dirty="0">
              <a:latin typeface="Verdana" pitchFamily="34" charset="0"/>
              <a:ea typeface="Calibri" pitchFamily="34" charset="0"/>
              <a:cs typeface="Times New Roman" pitchFamily="18" charset="0"/>
            </a:endParaRPr>
          </a:p>
          <a:p>
            <a:pPr marL="228600" indent="-228600" eaLnBrk="0" fontAlgn="base" hangingPunct="0">
              <a:spcBef>
                <a:spcPct val="0"/>
              </a:spcBef>
              <a:spcAft>
                <a:spcPct val="0"/>
              </a:spcAft>
              <a:buFont typeface="+mj-lt"/>
              <a:buAutoNum type="arabicPeriod"/>
              <a:tabLst>
                <a:tab pos="4343400" algn="l"/>
              </a:tabLst>
            </a:pPr>
            <a:r>
              <a:rPr lang="en-US" sz="1100" b="1" dirty="0">
                <a:latin typeface="Verdana" pitchFamily="34" charset="0"/>
                <a:ea typeface="Calibri" pitchFamily="34" charset="0"/>
                <a:cs typeface="Times New Roman" pitchFamily="18" charset="0"/>
              </a:rPr>
              <a:t>Weighted average percent score of all Unit Reports from Coordinator’s school.</a:t>
            </a:r>
          </a:p>
          <a:p>
            <a:pPr marL="228600" indent="-228600" eaLnBrk="0" fontAlgn="base" hangingPunct="0">
              <a:spcBef>
                <a:spcPct val="0"/>
              </a:spcBef>
              <a:spcAft>
                <a:spcPct val="0"/>
              </a:spcAft>
              <a:buFont typeface="+mj-lt"/>
              <a:buAutoNum type="arabicPeriod"/>
              <a:tabLst>
                <a:tab pos="4343400" algn="l"/>
              </a:tabLst>
            </a:pPr>
            <a:endParaRPr lang="en-US" sz="1100" b="1" dirty="0">
              <a:latin typeface="Verdana" pitchFamily="34" charset="0"/>
              <a:ea typeface="Calibri" pitchFamily="34" charset="0"/>
              <a:cs typeface="Times New Roman" pitchFamily="18" charset="0"/>
            </a:endParaRPr>
          </a:p>
          <a:p>
            <a:pPr marL="228600" indent="-228600" eaLnBrk="0" fontAlgn="base" hangingPunct="0">
              <a:spcBef>
                <a:spcPct val="0"/>
              </a:spcBef>
              <a:spcAft>
                <a:spcPct val="0"/>
              </a:spcAft>
              <a:buFont typeface="+mj-lt"/>
              <a:buAutoNum type="arabicPeriod"/>
              <a:tabLst>
                <a:tab pos="4343400" algn="l"/>
              </a:tabLst>
            </a:pPr>
            <a:endParaRPr lang="en-US" sz="100" b="1" dirty="0">
              <a:latin typeface="Verdana" pitchFamily="34" charset="0"/>
              <a:ea typeface="Calibri" pitchFamily="34" charset="0"/>
              <a:cs typeface="Times New Roman" pitchFamily="18" charset="0"/>
            </a:endParaRPr>
          </a:p>
          <a:p>
            <a:pPr marL="228600" indent="-228600" eaLnBrk="0" fontAlgn="base" hangingPunct="0">
              <a:spcBef>
                <a:spcPct val="0"/>
              </a:spcBef>
              <a:spcAft>
                <a:spcPct val="0"/>
              </a:spcAft>
              <a:buFont typeface="+mj-lt"/>
              <a:buAutoNum type="arabicPeriod"/>
              <a:tabLst>
                <a:tab pos="4343400" algn="l"/>
              </a:tabLst>
            </a:pPr>
            <a:endParaRPr lang="en-US" sz="1400" b="1" dirty="0">
              <a:latin typeface="Arial" pitchFamily="34" charset="0"/>
              <a:ea typeface="Times New Roman" pitchFamily="18" charset="0"/>
              <a:cs typeface="Times New Roman" pitchFamily="18" charset="0"/>
            </a:endParaRPr>
          </a:p>
          <a:p>
            <a:pPr algn="ctr" eaLnBrk="0" fontAlgn="base" hangingPunct="0">
              <a:spcBef>
                <a:spcPct val="0"/>
              </a:spcBef>
              <a:spcAft>
                <a:spcPct val="0"/>
              </a:spcAft>
              <a:tabLst>
                <a:tab pos="4343400" algn="l"/>
              </a:tabLst>
            </a:pPr>
            <a:r>
              <a:rPr lang="en-US" sz="1400" b="1" dirty="0">
                <a:solidFill>
                  <a:srgbClr val="002060"/>
                </a:solidFill>
                <a:latin typeface="Verdana" pitchFamily="34" charset="0"/>
                <a:ea typeface="Times New Roman" pitchFamily="18" charset="0"/>
                <a:cs typeface="Times New Roman" pitchFamily="18" charset="0"/>
              </a:rPr>
              <a:t>           </a:t>
            </a:r>
            <a:r>
              <a:rPr lang="en-US" sz="1400" b="1" u="sng" dirty="0">
                <a:solidFill>
                  <a:srgbClr val="002060"/>
                </a:solidFill>
                <a:latin typeface="Verdana" pitchFamily="34" charset="0"/>
                <a:ea typeface="Times New Roman" pitchFamily="18" charset="0"/>
                <a:cs typeface="Times New Roman" pitchFamily="18" charset="0"/>
              </a:rPr>
              <a:t>AWARD AMOUNT</a:t>
            </a:r>
            <a:endParaRPr lang="en-US" sz="1400" b="1" dirty="0">
              <a:solidFill>
                <a:srgbClr val="002060"/>
              </a:solidFill>
              <a:latin typeface="Arial" pitchFamily="34" charset="0"/>
              <a:ea typeface="Times New Roman" pitchFamily="18" charset="0"/>
              <a:cs typeface="Times New Roman" pitchFamily="18" charset="0"/>
            </a:endParaRPr>
          </a:p>
          <a:p>
            <a:pPr eaLnBrk="0" fontAlgn="base" hangingPunct="0">
              <a:spcBef>
                <a:spcPct val="0"/>
              </a:spcBef>
              <a:spcAft>
                <a:spcPct val="0"/>
              </a:spcAft>
              <a:tabLst>
                <a:tab pos="4343400" algn="l"/>
              </a:tabLst>
            </a:pPr>
            <a:r>
              <a:rPr lang="en-US" sz="1200" b="1" dirty="0">
                <a:latin typeface="Arial" pitchFamily="34" charset="0"/>
                <a:ea typeface="Times New Roman" pitchFamily="18" charset="0"/>
                <a:cs typeface="Times New Roman" pitchFamily="18" charset="0"/>
              </a:rPr>
              <a:t>Cash awards will be based on the average percent of total points earned versus points possible, and will be at the rate of $3.00 per percentage point based on 100% being possible.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156117" y="86202"/>
            <a:ext cx="11831443" cy="6894195"/>
          </a:xfrm>
          <a:prstGeom prst="rect">
            <a:avLst/>
          </a:prstGeom>
          <a:noFill/>
          <a:ln w="9525">
            <a:noFill/>
            <a:miter lim="800000"/>
            <a:headEnd/>
            <a:tailEnd/>
          </a:ln>
          <a:effectLst/>
        </p:spPr>
        <p:txBody>
          <a:bodyPr vert="horz" wrap="square" lIns="228528" tIns="0" rIns="0" bIns="0" numCol="1" anchor="ctr" anchorCtr="0" compatLnSpc="1">
            <a:prstTxWarp prst="textNoShape">
              <a:avLst/>
            </a:prstTxWarp>
            <a:spAutoFit/>
          </a:bodyPr>
          <a:lstStyle/>
          <a:p>
            <a:pPr indent="457200" algn="r" fontAlgn="base">
              <a:spcBef>
                <a:spcPct val="0"/>
              </a:spcBef>
              <a:spcAft>
                <a:spcPct val="0"/>
              </a:spcAft>
              <a:tabLst>
                <a:tab pos="4343400" algn="l"/>
              </a:tabLst>
            </a:pPr>
            <a:r>
              <a:rPr lang="en-US" sz="1000" b="1" dirty="0">
                <a:latin typeface="Arial" pitchFamily="34" charset="0"/>
                <a:ea typeface="Calibri" pitchFamily="34" charset="0"/>
                <a:cs typeface="Arial" pitchFamily="34" charset="0"/>
              </a:rPr>
              <a:t>Page 15</a:t>
            </a:r>
            <a:endParaRPr lang="en-US" sz="1000" dirty="0">
              <a:latin typeface="Arial" pitchFamily="34" charset="0"/>
              <a:cs typeface="Arial" pitchFamily="34" charset="0"/>
            </a:endParaRPr>
          </a:p>
          <a:p>
            <a:pPr indent="457200" algn="ctr" eaLnBrk="0" fontAlgn="base" hangingPunct="0">
              <a:spcBef>
                <a:spcPct val="0"/>
              </a:spcBef>
              <a:spcAft>
                <a:spcPct val="0"/>
              </a:spcAft>
              <a:tabLst>
                <a:tab pos="4343400" algn="l"/>
              </a:tabLst>
            </a:pPr>
            <a:endParaRPr lang="en-US" sz="1200" b="1" dirty="0">
              <a:latin typeface="Verdana" pitchFamily="34" charset="0"/>
              <a:ea typeface="Calibri" pitchFamily="34" charset="0"/>
              <a:cs typeface="Times New Roman" pitchFamily="18" charset="0"/>
            </a:endParaRPr>
          </a:p>
          <a:p>
            <a:pPr indent="457200" algn="ctr" eaLnBrk="0" fontAlgn="base" hangingPunct="0">
              <a:spcBef>
                <a:spcPct val="0"/>
              </a:spcBef>
              <a:spcAft>
                <a:spcPct val="0"/>
              </a:spcAft>
              <a:tabLst>
                <a:tab pos="4343400" algn="l"/>
              </a:tabLst>
            </a:pPr>
            <a:r>
              <a:rPr lang="en-US" sz="1200" b="1" dirty="0">
                <a:latin typeface="Verdana" pitchFamily="34" charset="0"/>
                <a:ea typeface="Calibri" pitchFamily="34" charset="0"/>
                <a:cs typeface="Times New Roman" pitchFamily="18" charset="0"/>
              </a:rPr>
              <a:t>CEDAR, INC.</a:t>
            </a:r>
          </a:p>
          <a:p>
            <a:pPr indent="457200" algn="ctr" eaLnBrk="0" fontAlgn="base" hangingPunct="0">
              <a:spcBef>
                <a:spcPct val="0"/>
              </a:spcBef>
              <a:spcAft>
                <a:spcPct val="0"/>
              </a:spcAft>
              <a:tabLst>
                <a:tab pos="4343400" algn="l"/>
              </a:tabLst>
            </a:pPr>
            <a:endParaRPr lang="en-US" sz="500" b="1" dirty="0">
              <a:latin typeface="Verdana" pitchFamily="34" charset="0"/>
              <a:ea typeface="Calibri" pitchFamily="34" charset="0"/>
              <a:cs typeface="Times New Roman" pitchFamily="18" charset="0"/>
            </a:endParaRPr>
          </a:p>
          <a:p>
            <a:pPr indent="457200" algn="ctr" eaLnBrk="0" fontAlgn="base" hangingPunct="0">
              <a:spcBef>
                <a:spcPct val="0"/>
              </a:spcBef>
              <a:spcAft>
                <a:spcPct val="0"/>
              </a:spcAft>
              <a:tabLst>
                <a:tab pos="4343400" algn="l"/>
              </a:tabLst>
            </a:pPr>
            <a:r>
              <a:rPr lang="en-US" sz="1400" b="1" dirty="0">
                <a:latin typeface="Verdana" pitchFamily="34" charset="0"/>
                <a:ea typeface="Times New Roman" pitchFamily="18" charset="0"/>
                <a:cs typeface="Times New Roman" pitchFamily="18" charset="0"/>
              </a:rPr>
              <a:t>FUTURE of WORK in APPALACHIA - STUDY UNIT PROGRAM </a:t>
            </a:r>
          </a:p>
          <a:p>
            <a:pPr indent="457200" algn="ctr" eaLnBrk="0" fontAlgn="base" hangingPunct="0">
              <a:spcBef>
                <a:spcPct val="0"/>
              </a:spcBef>
              <a:spcAft>
                <a:spcPct val="0"/>
              </a:spcAft>
              <a:tabLst>
                <a:tab pos="4343400" algn="l"/>
              </a:tabLst>
            </a:pPr>
            <a:endParaRPr lang="en-US" sz="800" b="1" dirty="0">
              <a:latin typeface="Verdana" pitchFamily="34" charset="0"/>
              <a:ea typeface="Times New Roman" pitchFamily="18" charset="0"/>
              <a:cs typeface="Times New Roman" pitchFamily="18" charset="0"/>
            </a:endParaRPr>
          </a:p>
          <a:p>
            <a:pPr indent="457200" algn="ctr" eaLnBrk="0" fontAlgn="base" hangingPunct="0">
              <a:spcBef>
                <a:spcPct val="0"/>
              </a:spcBef>
              <a:spcAft>
                <a:spcPct val="0"/>
              </a:spcAft>
              <a:tabLst>
                <a:tab pos="4343400" algn="l"/>
              </a:tabLst>
            </a:pPr>
            <a:r>
              <a:rPr lang="en-US" sz="1600" b="1" dirty="0">
                <a:solidFill>
                  <a:srgbClr val="002060"/>
                </a:solidFill>
                <a:latin typeface="Verdana" pitchFamily="34" charset="0"/>
                <a:ea typeface="Times New Roman" pitchFamily="18" charset="0"/>
                <a:cs typeface="Times New Roman" pitchFamily="18" charset="0"/>
              </a:rPr>
              <a:t>COORDINATOR</a:t>
            </a:r>
            <a:r>
              <a:rPr lang="en-US" sz="1200" b="1" dirty="0">
                <a:solidFill>
                  <a:srgbClr val="002060"/>
                </a:solidFill>
                <a:latin typeface="Arial" pitchFamily="34" charset="0"/>
                <a:ea typeface="Times New Roman" pitchFamily="18" charset="0"/>
                <a:cs typeface="Times New Roman" pitchFamily="18" charset="0"/>
              </a:rPr>
              <a:t> </a:t>
            </a:r>
            <a:r>
              <a:rPr lang="en-US" sz="1600" b="1" dirty="0">
                <a:solidFill>
                  <a:srgbClr val="002060"/>
                </a:solidFill>
                <a:latin typeface="Verdana" pitchFamily="34" charset="0"/>
                <a:ea typeface="Times New Roman" pitchFamily="18" charset="0"/>
                <a:cs typeface="Times New Roman" pitchFamily="18" charset="0"/>
              </a:rPr>
              <a:t>AWARDS </a:t>
            </a:r>
            <a:endParaRPr lang="en-US" sz="1600" b="1" dirty="0">
              <a:solidFill>
                <a:srgbClr val="002060"/>
              </a:solidFill>
              <a:latin typeface="Arial" pitchFamily="34" charset="0"/>
              <a:ea typeface="Times New Roman" pitchFamily="18" charset="0"/>
              <a:cs typeface="Times New Roman" pitchFamily="18" charset="0"/>
            </a:endParaRPr>
          </a:p>
          <a:p>
            <a:pPr indent="457200" algn="ctr" eaLnBrk="0" fontAlgn="base" hangingPunct="0">
              <a:spcBef>
                <a:spcPct val="0"/>
              </a:spcBef>
              <a:spcAft>
                <a:spcPct val="0"/>
              </a:spcAft>
              <a:tabLst>
                <a:tab pos="4343400" algn="l"/>
              </a:tabLst>
            </a:pPr>
            <a:r>
              <a:rPr lang="en-US" b="1" dirty="0">
                <a:solidFill>
                  <a:srgbClr val="002060"/>
                </a:solidFill>
                <a:latin typeface="Arial" pitchFamily="34" charset="0"/>
                <a:ea typeface="Calibri" pitchFamily="34" charset="0"/>
                <a:cs typeface="Arial" pitchFamily="34" charset="0"/>
              </a:rPr>
              <a:t>SCORING SHEET</a:t>
            </a:r>
          </a:p>
          <a:p>
            <a:pPr indent="457200" algn="ctr" eaLnBrk="0" fontAlgn="base" hangingPunct="0">
              <a:spcBef>
                <a:spcPct val="0"/>
              </a:spcBef>
              <a:spcAft>
                <a:spcPct val="0"/>
              </a:spcAft>
              <a:tabLst>
                <a:tab pos="4343400" algn="l"/>
              </a:tabLst>
            </a:pPr>
            <a:endParaRPr lang="en-US" sz="500" dirty="0">
              <a:latin typeface="Arial" pitchFamily="34" charset="0"/>
              <a:ea typeface="Calibri" pitchFamily="34" charset="0"/>
              <a:cs typeface="Arial" pitchFamily="34" charset="0"/>
            </a:endParaRPr>
          </a:p>
          <a:p>
            <a:pPr indent="457200" algn="ctr" eaLnBrk="0" fontAlgn="base" hangingPunct="0">
              <a:spcBef>
                <a:spcPct val="0"/>
              </a:spcBef>
              <a:spcAft>
                <a:spcPct val="0"/>
              </a:spcAft>
              <a:tabLst>
                <a:tab pos="4343400" algn="l"/>
              </a:tabLst>
            </a:pPr>
            <a:r>
              <a:rPr lang="en-US" sz="1200" b="1" dirty="0">
                <a:latin typeface="Arial" pitchFamily="34" charset="0"/>
                <a:ea typeface="Calibri" pitchFamily="34" charset="0"/>
                <a:cs typeface="Arial" pitchFamily="34" charset="0"/>
              </a:rPr>
              <a:t>2023-2024</a:t>
            </a:r>
          </a:p>
          <a:p>
            <a:pPr indent="457200" algn="ctr" eaLnBrk="0" fontAlgn="base" hangingPunct="0">
              <a:spcBef>
                <a:spcPct val="0"/>
              </a:spcBef>
              <a:spcAft>
                <a:spcPct val="0"/>
              </a:spcAft>
              <a:tabLst>
                <a:tab pos="4343400" algn="l"/>
              </a:tabLst>
            </a:pPr>
            <a:endParaRPr lang="en-US" sz="1200" dirty="0">
              <a:latin typeface="Arial" pitchFamily="34" charset="0"/>
              <a:cs typeface="Arial" pitchFamily="34" charset="0"/>
            </a:endParaRPr>
          </a:p>
          <a:p>
            <a:pPr indent="457200" algn="ctr" eaLnBrk="0" fontAlgn="base" hangingPunct="0">
              <a:spcBef>
                <a:spcPct val="0"/>
              </a:spcBef>
              <a:spcAft>
                <a:spcPct val="0"/>
              </a:spcAft>
              <a:tabLst>
                <a:tab pos="4343400" algn="l"/>
              </a:tabLst>
            </a:pPr>
            <a:endParaRPr lang="en-US" sz="1600" b="1" dirty="0">
              <a:latin typeface="Verdana" pitchFamily="34" charset="0"/>
              <a:ea typeface="Calibri" pitchFamily="34" charset="0"/>
              <a:cs typeface="Times New Roman" pitchFamily="18" charset="0"/>
            </a:endParaRPr>
          </a:p>
          <a:p>
            <a:pPr indent="457200" eaLnBrk="0" fontAlgn="base" hangingPunct="0">
              <a:spcBef>
                <a:spcPct val="0"/>
              </a:spcBef>
              <a:spcAft>
                <a:spcPct val="0"/>
              </a:spcAft>
              <a:tabLst>
                <a:tab pos="4343400" algn="l"/>
              </a:tabLst>
            </a:pPr>
            <a:r>
              <a:rPr lang="en-US" sz="1100" dirty="0">
                <a:latin typeface="Arial" pitchFamily="34" charset="0"/>
                <a:ea typeface="Calibri" pitchFamily="34" charset="0"/>
                <a:cs typeface="Times New Roman" pitchFamily="18" charset="0"/>
              </a:rPr>
              <a:t>                                            </a:t>
            </a:r>
            <a:r>
              <a:rPr lang="en-US" sz="2200" dirty="0">
                <a:latin typeface="Arial" pitchFamily="34" charset="0"/>
                <a:ea typeface="Calibri" pitchFamily="34" charset="0"/>
                <a:cs typeface="Times New Roman" pitchFamily="18" charset="0"/>
              </a:rPr>
              <a:t>___________________             _________________</a:t>
            </a:r>
            <a:endParaRPr lang="en-US" sz="700" dirty="0">
              <a:latin typeface="Arial" pitchFamily="34" charset="0"/>
              <a:cs typeface="Arial" pitchFamily="34" charset="0"/>
            </a:endParaRPr>
          </a:p>
          <a:p>
            <a:pPr indent="457200" eaLnBrk="0" fontAlgn="base" hangingPunct="0">
              <a:spcBef>
                <a:spcPct val="0"/>
              </a:spcBef>
              <a:spcAft>
                <a:spcPct val="0"/>
              </a:spcAft>
              <a:tabLst>
                <a:tab pos="4343400" algn="l"/>
              </a:tabLst>
            </a:pPr>
            <a:r>
              <a:rPr lang="en-US" sz="2200" dirty="0">
                <a:latin typeface="Arial" pitchFamily="34" charset="0"/>
                <a:ea typeface="Calibri" pitchFamily="34" charset="0"/>
                <a:cs typeface="Times New Roman" pitchFamily="18" charset="0"/>
              </a:rPr>
              <a:t>                                   </a:t>
            </a:r>
            <a:r>
              <a:rPr lang="en-US" sz="1400" b="1" dirty="0">
                <a:latin typeface="Arial" pitchFamily="34" charset="0"/>
                <a:ea typeface="Calibri" pitchFamily="34" charset="0"/>
                <a:cs typeface="Times New Roman" pitchFamily="18" charset="0"/>
              </a:rPr>
              <a:t>Coordinator          	                                       School		</a:t>
            </a:r>
          </a:p>
          <a:p>
            <a:pPr indent="457200" eaLnBrk="0" fontAlgn="base" hangingPunct="0">
              <a:spcBef>
                <a:spcPct val="0"/>
              </a:spcBef>
              <a:spcAft>
                <a:spcPct val="0"/>
              </a:spcAft>
              <a:tabLst>
                <a:tab pos="4343400" algn="l"/>
              </a:tabLst>
            </a:pPr>
            <a:endParaRPr lang="en-US" sz="1400" b="1" dirty="0">
              <a:latin typeface="Arial" pitchFamily="34" charset="0"/>
              <a:ea typeface="Calibri" pitchFamily="34" charset="0"/>
              <a:cs typeface="Times New Roman" pitchFamily="18" charset="0"/>
            </a:endParaRPr>
          </a:p>
          <a:p>
            <a:pPr indent="457200" eaLnBrk="0" fontAlgn="base" hangingPunct="0">
              <a:spcBef>
                <a:spcPct val="0"/>
              </a:spcBef>
              <a:spcAft>
                <a:spcPct val="0"/>
              </a:spcAft>
              <a:tabLst>
                <a:tab pos="4343400" algn="l"/>
              </a:tabLst>
            </a:pPr>
            <a:r>
              <a:rPr lang="en-US" sz="1400" b="1" dirty="0">
                <a:latin typeface="Arial" pitchFamily="34" charset="0"/>
                <a:ea typeface="Calibri" pitchFamily="34" charset="0"/>
                <a:cs typeface="Times New Roman" pitchFamily="18" charset="0"/>
              </a:rPr>
              <a:t>			</a:t>
            </a:r>
            <a:endParaRPr lang="en-US" sz="700" dirty="0">
              <a:latin typeface="Arial" pitchFamily="34" charset="0"/>
              <a:cs typeface="Arial" pitchFamily="34" charset="0"/>
            </a:endParaRPr>
          </a:p>
          <a:p>
            <a:pPr indent="457200" eaLnBrk="0" fontAlgn="base" hangingPunct="0">
              <a:spcBef>
                <a:spcPct val="0"/>
              </a:spcBef>
              <a:spcAft>
                <a:spcPct val="0"/>
              </a:spcAft>
              <a:tabLst>
                <a:tab pos="4343400" algn="l"/>
              </a:tabLst>
            </a:pPr>
            <a:r>
              <a:rPr lang="en-US" sz="1600" dirty="0">
                <a:latin typeface="Verdana" pitchFamily="34" charset="0"/>
                <a:ea typeface="Times New Roman" pitchFamily="18" charset="0"/>
                <a:cs typeface="Times New Roman" pitchFamily="18" charset="0"/>
              </a:rPr>
              <a:t>                     </a:t>
            </a:r>
            <a:r>
              <a:rPr lang="en-US" sz="1400" dirty="0">
                <a:latin typeface="Verdana" pitchFamily="34" charset="0"/>
                <a:ea typeface="Times New Roman" pitchFamily="18" charset="0"/>
                <a:cs typeface="Times New Roman" pitchFamily="18" charset="0"/>
              </a:rPr>
              <a:t>Percent of Scheduled Meetings Attended	            _______</a:t>
            </a:r>
            <a:endParaRPr lang="en-US" sz="1400" dirty="0">
              <a:latin typeface="Arial" pitchFamily="34" charset="0"/>
              <a:ea typeface="Times New Roman" pitchFamily="18" charset="0"/>
              <a:cs typeface="Times New Roman" pitchFamily="18" charset="0"/>
            </a:endParaRPr>
          </a:p>
          <a:p>
            <a:pPr indent="457200" eaLnBrk="0" fontAlgn="base" hangingPunct="0">
              <a:spcBef>
                <a:spcPct val="0"/>
              </a:spcBef>
              <a:spcAft>
                <a:spcPct val="0"/>
              </a:spcAft>
              <a:tabLst>
                <a:tab pos="4343400" algn="l"/>
              </a:tabLst>
            </a:pPr>
            <a:r>
              <a:rPr lang="en-US" sz="1400" dirty="0">
                <a:latin typeface="Verdana" pitchFamily="34" charset="0"/>
                <a:ea typeface="Calibri" pitchFamily="34" charset="0"/>
                <a:cs typeface="Times New Roman" pitchFamily="18" charset="0"/>
              </a:rPr>
              <a:t>    </a:t>
            </a:r>
            <a:endParaRPr lang="en-US" sz="1400" dirty="0">
              <a:latin typeface="Arial" pitchFamily="34" charset="0"/>
              <a:cs typeface="Arial" pitchFamily="34" charset="0"/>
            </a:endParaRPr>
          </a:p>
          <a:p>
            <a:pPr indent="457200" eaLnBrk="0" fontAlgn="base" hangingPunct="0">
              <a:spcBef>
                <a:spcPct val="0"/>
              </a:spcBef>
              <a:spcAft>
                <a:spcPct val="0"/>
              </a:spcAft>
              <a:tabLst>
                <a:tab pos="4343400" algn="l"/>
              </a:tabLst>
            </a:pPr>
            <a:r>
              <a:rPr lang="en-US" sz="1400" dirty="0">
                <a:latin typeface="Verdana" pitchFamily="34" charset="0"/>
                <a:ea typeface="Calibri" pitchFamily="34" charset="0"/>
                <a:cs typeface="Times New Roman" pitchFamily="18" charset="0"/>
              </a:rPr>
              <a:t>                        </a:t>
            </a:r>
          </a:p>
          <a:p>
            <a:pPr indent="457200" eaLnBrk="0" fontAlgn="base" hangingPunct="0">
              <a:spcBef>
                <a:spcPct val="0"/>
              </a:spcBef>
              <a:spcAft>
                <a:spcPct val="0"/>
              </a:spcAft>
              <a:tabLst>
                <a:tab pos="4343400" algn="l"/>
              </a:tabLst>
            </a:pPr>
            <a:r>
              <a:rPr lang="en-US" sz="1400" dirty="0">
                <a:latin typeface="Verdana" pitchFamily="34" charset="0"/>
                <a:ea typeface="Calibri" pitchFamily="34" charset="0"/>
                <a:cs typeface="Times New Roman" pitchFamily="18" charset="0"/>
              </a:rPr>
              <a:t>                        Percent of Unit Reports Submitted by Deadline                 _______</a:t>
            </a:r>
            <a:endParaRPr lang="en-US" sz="1400" dirty="0">
              <a:latin typeface="Arial" pitchFamily="34" charset="0"/>
              <a:cs typeface="Arial" pitchFamily="34" charset="0"/>
            </a:endParaRPr>
          </a:p>
          <a:p>
            <a:pPr indent="457200" eaLnBrk="0" fontAlgn="base" hangingPunct="0">
              <a:spcBef>
                <a:spcPct val="0"/>
              </a:spcBef>
              <a:spcAft>
                <a:spcPct val="0"/>
              </a:spcAft>
              <a:tabLst>
                <a:tab pos="4343400" algn="l"/>
              </a:tabLst>
            </a:pPr>
            <a:r>
              <a:rPr lang="en-US" sz="1400" dirty="0">
                <a:latin typeface="Verdana" pitchFamily="34" charset="0"/>
                <a:ea typeface="Calibri" pitchFamily="34" charset="0"/>
                <a:cs typeface="Times New Roman" pitchFamily="18" charset="0"/>
              </a:rPr>
              <a:t>                         </a:t>
            </a:r>
            <a:r>
              <a:rPr lang="en-US" sz="1200" dirty="0">
                <a:latin typeface="Verdana" pitchFamily="34" charset="0"/>
                <a:ea typeface="Calibri" pitchFamily="34" charset="0"/>
                <a:cs typeface="Times New Roman" pitchFamily="18" charset="0"/>
              </a:rPr>
              <a:t>(School wide)</a:t>
            </a:r>
          </a:p>
          <a:p>
            <a:pPr indent="457200" eaLnBrk="0" fontAlgn="base" hangingPunct="0">
              <a:spcBef>
                <a:spcPct val="0"/>
              </a:spcBef>
              <a:spcAft>
                <a:spcPct val="0"/>
              </a:spcAft>
              <a:tabLst>
                <a:tab pos="4343400" algn="l"/>
              </a:tabLst>
            </a:pPr>
            <a:r>
              <a:rPr lang="en-US" sz="1400" dirty="0">
                <a:latin typeface="Verdana" pitchFamily="34" charset="0"/>
                <a:ea typeface="Calibri" pitchFamily="34" charset="0"/>
                <a:cs typeface="Times New Roman" pitchFamily="18" charset="0"/>
              </a:rPr>
              <a:t>                        </a:t>
            </a:r>
          </a:p>
          <a:p>
            <a:pPr indent="457200" eaLnBrk="0" fontAlgn="base" hangingPunct="0">
              <a:spcBef>
                <a:spcPct val="0"/>
              </a:spcBef>
              <a:spcAft>
                <a:spcPct val="0"/>
              </a:spcAft>
              <a:tabLst>
                <a:tab pos="4343400" algn="l"/>
              </a:tabLst>
            </a:pPr>
            <a:r>
              <a:rPr lang="en-US" sz="1400" dirty="0">
                <a:latin typeface="Verdana" pitchFamily="34" charset="0"/>
                <a:ea typeface="Calibri" pitchFamily="34" charset="0"/>
                <a:cs typeface="Times New Roman" pitchFamily="18" charset="0"/>
              </a:rPr>
              <a:t>                        Percent of Participating Teachers                                      _______</a:t>
            </a:r>
          </a:p>
          <a:p>
            <a:pPr indent="457200" eaLnBrk="0" fontAlgn="base" hangingPunct="0">
              <a:spcBef>
                <a:spcPct val="0"/>
              </a:spcBef>
              <a:spcAft>
                <a:spcPct val="0"/>
              </a:spcAft>
              <a:tabLst>
                <a:tab pos="4343400" algn="l"/>
              </a:tabLst>
            </a:pPr>
            <a:r>
              <a:rPr lang="en-US" sz="1400" dirty="0">
                <a:latin typeface="Arial" pitchFamily="34" charset="0"/>
                <a:cs typeface="Arial" pitchFamily="34" charset="0"/>
              </a:rPr>
              <a:t>                                </a:t>
            </a:r>
            <a:r>
              <a:rPr lang="en-US" sz="1200" dirty="0">
                <a:latin typeface="Arial" pitchFamily="34" charset="0"/>
                <a:cs typeface="Arial" pitchFamily="34" charset="0"/>
              </a:rPr>
              <a:t>(School wide)</a:t>
            </a:r>
          </a:p>
          <a:p>
            <a:pPr indent="457200" eaLnBrk="0" fontAlgn="base" hangingPunct="0">
              <a:spcBef>
                <a:spcPct val="0"/>
              </a:spcBef>
              <a:spcAft>
                <a:spcPct val="0"/>
              </a:spcAft>
              <a:tabLst>
                <a:tab pos="4343400" algn="l"/>
              </a:tabLst>
            </a:pPr>
            <a:endParaRPr lang="en-US" sz="1400" dirty="0">
              <a:latin typeface="Arial" pitchFamily="34" charset="0"/>
              <a:ea typeface="Calibri" pitchFamily="34" charset="0"/>
              <a:cs typeface="Times New Roman" pitchFamily="18" charset="0"/>
            </a:endParaRPr>
          </a:p>
          <a:p>
            <a:pPr indent="457200" eaLnBrk="0" fontAlgn="base" hangingPunct="0">
              <a:spcBef>
                <a:spcPct val="0"/>
              </a:spcBef>
              <a:spcAft>
                <a:spcPct val="0"/>
              </a:spcAft>
              <a:tabLst>
                <a:tab pos="4343400" algn="l"/>
              </a:tabLst>
            </a:pPr>
            <a:r>
              <a:rPr lang="en-US" sz="1400" dirty="0">
                <a:latin typeface="Arial" pitchFamily="34" charset="0"/>
                <a:ea typeface="Calibri" pitchFamily="34" charset="0"/>
                <a:cs typeface="Times New Roman" pitchFamily="18" charset="0"/>
              </a:rPr>
              <a:t>                              Weighted Average Percent Score of all</a:t>
            </a:r>
            <a:endParaRPr lang="en-US" sz="1400" dirty="0">
              <a:latin typeface="Arial" pitchFamily="34" charset="0"/>
              <a:cs typeface="Arial" pitchFamily="34" charset="0"/>
            </a:endParaRPr>
          </a:p>
          <a:p>
            <a:pPr indent="457200" eaLnBrk="0" fontAlgn="base" hangingPunct="0">
              <a:spcBef>
                <a:spcPct val="0"/>
              </a:spcBef>
              <a:spcAft>
                <a:spcPct val="0"/>
              </a:spcAft>
              <a:tabLst>
                <a:tab pos="4343400" algn="l"/>
              </a:tabLst>
            </a:pPr>
            <a:r>
              <a:rPr lang="en-US" sz="1400" dirty="0">
                <a:latin typeface="Arial" pitchFamily="34" charset="0"/>
                <a:ea typeface="Calibri" pitchFamily="34" charset="0"/>
                <a:cs typeface="Times New Roman" pitchFamily="18" charset="0"/>
              </a:rPr>
              <a:t>                              Unit Reports from participating School                                                _________</a:t>
            </a:r>
            <a:endParaRPr lang="en-US" sz="1400" dirty="0">
              <a:latin typeface="Arial" pitchFamily="34" charset="0"/>
              <a:cs typeface="Arial" pitchFamily="34" charset="0"/>
            </a:endParaRPr>
          </a:p>
          <a:p>
            <a:pPr indent="457200" eaLnBrk="0" fontAlgn="base" hangingPunct="0">
              <a:spcBef>
                <a:spcPct val="0"/>
              </a:spcBef>
              <a:spcAft>
                <a:spcPct val="0"/>
              </a:spcAft>
              <a:tabLst>
                <a:tab pos="4343400" algn="l"/>
              </a:tabLst>
            </a:pPr>
            <a:r>
              <a:rPr lang="en-US" sz="1400" dirty="0">
                <a:latin typeface="Verdana" pitchFamily="34" charset="0"/>
                <a:ea typeface="Calibri" pitchFamily="34" charset="0"/>
                <a:cs typeface="Times New Roman" pitchFamily="18" charset="0"/>
              </a:rPr>
              <a:t>                    </a:t>
            </a:r>
            <a:endParaRPr lang="en-US" sz="1400" dirty="0">
              <a:latin typeface="Arial" pitchFamily="34" charset="0"/>
              <a:ea typeface="Times New Roman" pitchFamily="18" charset="0"/>
              <a:cs typeface="Times New Roman" pitchFamily="18" charset="0"/>
            </a:endParaRPr>
          </a:p>
          <a:p>
            <a:pPr indent="457200" eaLnBrk="0" fontAlgn="base" hangingPunct="0">
              <a:spcBef>
                <a:spcPct val="0"/>
              </a:spcBef>
              <a:spcAft>
                <a:spcPct val="0"/>
              </a:spcAft>
              <a:tabLst>
                <a:tab pos="4343400" algn="l"/>
              </a:tabLst>
            </a:pPr>
            <a:endParaRPr lang="en-US" sz="1600" dirty="0">
              <a:latin typeface="Arial" pitchFamily="34" charset="0"/>
              <a:ea typeface="Times New Roman" pitchFamily="18" charset="0"/>
              <a:cs typeface="Times New Roman" pitchFamily="18" charset="0"/>
            </a:endParaRPr>
          </a:p>
          <a:p>
            <a:pPr indent="457200" eaLnBrk="0" fontAlgn="base" hangingPunct="0">
              <a:spcBef>
                <a:spcPct val="0"/>
              </a:spcBef>
              <a:spcAft>
                <a:spcPct val="0"/>
              </a:spcAft>
              <a:tabLst>
                <a:tab pos="4343400" algn="l"/>
              </a:tabLst>
            </a:pPr>
            <a:r>
              <a:rPr lang="en-US" sz="1600" dirty="0">
                <a:latin typeface="Verdana" pitchFamily="34" charset="0"/>
                <a:ea typeface="Times New Roman" pitchFamily="18" charset="0"/>
                <a:cs typeface="Times New Roman" pitchFamily="18" charset="0"/>
              </a:rPr>
              <a:t>               	TOTAL SCORE	            _______</a:t>
            </a:r>
            <a:endParaRPr lang="en-US" sz="1600" dirty="0">
              <a:latin typeface="Arial" pitchFamily="34" charset="0"/>
              <a:ea typeface="Times New Roman" pitchFamily="18" charset="0"/>
              <a:cs typeface="Times New Roman" pitchFamily="18" charset="0"/>
            </a:endParaRPr>
          </a:p>
          <a:p>
            <a:pPr indent="457200" eaLnBrk="0" fontAlgn="base" hangingPunct="0">
              <a:spcBef>
                <a:spcPct val="0"/>
              </a:spcBef>
              <a:spcAft>
                <a:spcPct val="0"/>
              </a:spcAft>
              <a:tabLst>
                <a:tab pos="4343400" algn="l"/>
              </a:tabLst>
            </a:pPr>
            <a:endParaRPr lang="en-US" dirty="0">
              <a:latin typeface="Arial" pitchFamily="34" charset="0"/>
              <a:cs typeface="Arial" pitchFamily="34" charset="0"/>
            </a:endParaRPr>
          </a:p>
        </p:txBody>
      </p:sp>
    </p:spTree>
    <p:extLst>
      <p:ext uri="{BB962C8B-B14F-4D97-AF65-F5344CB8AC3E}">
        <p14:creationId xmlns:p14="http://schemas.microsoft.com/office/powerpoint/2010/main" val="1361615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122663" y="126856"/>
            <a:ext cx="11842595" cy="5224507"/>
          </a:xfrm>
          <a:prstGeom prst="rect">
            <a:avLst/>
          </a:prstGeom>
          <a:noFill/>
          <a:ln w="9525">
            <a:noFill/>
            <a:miter lim="800000"/>
            <a:headEnd/>
            <a:tailEnd/>
          </a:ln>
          <a:effectLst/>
        </p:spPr>
        <p:txBody>
          <a:bodyPr vert="horz" wrap="square" lIns="171396" tIns="0" rIns="0" bIns="0" numCol="1" anchor="ctr" anchorCtr="0" compatLnSpc="1">
            <a:prstTxWarp prst="textNoShape">
              <a:avLst/>
            </a:prstTxWarp>
            <a:spAutoFit/>
          </a:bodyPr>
          <a:lstStyle/>
          <a:p>
            <a:pPr algn="r" fontAlgn="base">
              <a:spcBef>
                <a:spcPct val="0"/>
              </a:spcBef>
              <a:spcAft>
                <a:spcPct val="0"/>
              </a:spcAft>
            </a:pPr>
            <a:r>
              <a:rPr lang="en-US" sz="1000" b="1" dirty="0">
                <a:latin typeface="Arial" pitchFamily="34" charset="0"/>
                <a:ea typeface="Calibri" pitchFamily="34" charset="0"/>
                <a:cs typeface="Times New Roman" pitchFamily="18" charset="0"/>
              </a:rPr>
              <a:t>Page 16</a:t>
            </a:r>
            <a:endParaRPr lang="en-US" sz="1000" dirty="0">
              <a:latin typeface="Arial" pitchFamily="34" charset="0"/>
              <a:cs typeface="Arial" pitchFamily="34" charset="0"/>
            </a:endParaRPr>
          </a:p>
          <a:p>
            <a:pPr algn="ctr" eaLnBrk="0" fontAlgn="base" hangingPunct="0">
              <a:spcBef>
                <a:spcPct val="0"/>
              </a:spcBef>
              <a:spcAft>
                <a:spcPct val="0"/>
              </a:spcAft>
            </a:pPr>
            <a:r>
              <a:rPr lang="en-US" sz="1200" b="1" dirty="0">
                <a:latin typeface="Arial" pitchFamily="34" charset="0"/>
                <a:ea typeface="Calibri" pitchFamily="34" charset="0"/>
                <a:cs typeface="Times New Roman" pitchFamily="18" charset="0"/>
              </a:rPr>
              <a:t>CEDAR, INC.</a:t>
            </a:r>
          </a:p>
          <a:p>
            <a:pPr algn="ctr" eaLnBrk="0" fontAlgn="base" hangingPunct="0">
              <a:spcBef>
                <a:spcPct val="0"/>
              </a:spcBef>
              <a:spcAft>
                <a:spcPct val="0"/>
              </a:spcAft>
            </a:pPr>
            <a:endParaRPr lang="en-US" sz="500" b="1" dirty="0">
              <a:latin typeface="Arial" pitchFamily="34" charset="0"/>
              <a:ea typeface="Times New Roman" pitchFamily="18" charset="0"/>
              <a:cs typeface="Times New Roman" pitchFamily="18" charset="0"/>
            </a:endParaRPr>
          </a:p>
          <a:p>
            <a:pPr algn="ctr" eaLnBrk="0" fontAlgn="base" hangingPunct="0">
              <a:spcBef>
                <a:spcPct val="0"/>
              </a:spcBef>
              <a:spcAft>
                <a:spcPct val="0"/>
              </a:spcAft>
            </a:pPr>
            <a:r>
              <a:rPr lang="en-US" sz="1400" b="1" dirty="0">
                <a:latin typeface="Arial" pitchFamily="34" charset="0"/>
                <a:ea typeface="Times New Roman" pitchFamily="18" charset="0"/>
                <a:cs typeface="Times New Roman" pitchFamily="18" charset="0"/>
              </a:rPr>
              <a:t>FUTURE of WORK in APPALACHIA - STUDY UNIT PROGRAM</a:t>
            </a:r>
          </a:p>
          <a:p>
            <a:pPr algn="ctr" eaLnBrk="0" fontAlgn="base" hangingPunct="0">
              <a:spcBef>
                <a:spcPct val="0"/>
              </a:spcBef>
              <a:spcAft>
                <a:spcPct val="0"/>
              </a:spcAft>
            </a:pPr>
            <a:endParaRPr lang="en-US" sz="500" b="1" dirty="0">
              <a:latin typeface="Arial" pitchFamily="34" charset="0"/>
              <a:ea typeface="Times New Roman" pitchFamily="18" charset="0"/>
              <a:cs typeface="Times New Roman" pitchFamily="18" charset="0"/>
            </a:endParaRPr>
          </a:p>
          <a:p>
            <a:pPr algn="ctr" eaLnBrk="0" fontAlgn="base" hangingPunct="0">
              <a:spcBef>
                <a:spcPct val="0"/>
              </a:spcBef>
              <a:spcAft>
                <a:spcPct val="0"/>
              </a:spcAft>
            </a:pPr>
            <a:r>
              <a:rPr lang="en-US" b="1" dirty="0">
                <a:solidFill>
                  <a:srgbClr val="002060"/>
                </a:solidFill>
                <a:latin typeface="Arial" pitchFamily="34" charset="0"/>
                <a:ea typeface="Times New Roman" pitchFamily="18" charset="0"/>
                <a:cs typeface="Times New Roman" pitchFamily="18" charset="0"/>
              </a:rPr>
              <a:t>TEACHER AWARDS PROGRAM</a:t>
            </a:r>
          </a:p>
          <a:p>
            <a:pPr algn="ctr" eaLnBrk="0" fontAlgn="base" hangingPunct="0">
              <a:spcBef>
                <a:spcPct val="0"/>
              </a:spcBef>
              <a:spcAft>
                <a:spcPct val="0"/>
              </a:spcAft>
            </a:pPr>
            <a:r>
              <a:rPr lang="en-US" sz="1200" b="1" dirty="0">
                <a:latin typeface="Arial" pitchFamily="34" charset="0"/>
                <a:ea typeface="Times New Roman" pitchFamily="18" charset="0"/>
                <a:cs typeface="Times New Roman" pitchFamily="18" charset="0"/>
              </a:rPr>
              <a:t>2023-2024</a:t>
            </a:r>
          </a:p>
          <a:p>
            <a:pPr algn="ctr" eaLnBrk="0" fontAlgn="base" hangingPunct="0">
              <a:spcBef>
                <a:spcPct val="0"/>
              </a:spcBef>
              <a:spcAft>
                <a:spcPct val="0"/>
              </a:spcAft>
            </a:pPr>
            <a:endParaRPr lang="en-US" sz="1200" dirty="0">
              <a:latin typeface="Arial" pitchFamily="34" charset="0"/>
              <a:ea typeface="Times New Roman" pitchFamily="18" charset="0"/>
              <a:cs typeface="Times New Roman" pitchFamily="18" charset="0"/>
            </a:endParaRPr>
          </a:p>
          <a:p>
            <a:pPr eaLnBrk="0" fontAlgn="base" hangingPunct="0">
              <a:spcBef>
                <a:spcPct val="0"/>
              </a:spcBef>
              <a:spcAft>
                <a:spcPct val="0"/>
              </a:spcAft>
            </a:pPr>
            <a:endParaRPr lang="en-US" sz="1400" b="1" dirty="0">
              <a:latin typeface="Arial" pitchFamily="34" charset="0"/>
              <a:ea typeface="Times New Roman" pitchFamily="18" charset="0"/>
              <a:cs typeface="Times New Roman" pitchFamily="18" charset="0"/>
            </a:endParaRPr>
          </a:p>
          <a:p>
            <a:pPr eaLnBrk="0" fontAlgn="base" hangingPunct="0">
              <a:spcBef>
                <a:spcPct val="0"/>
              </a:spcBef>
              <a:spcAft>
                <a:spcPct val="0"/>
              </a:spcAft>
            </a:pPr>
            <a:r>
              <a:rPr lang="en-US" sz="1100" dirty="0">
                <a:latin typeface="Arial" pitchFamily="34" charset="0"/>
                <a:ea typeface="Calibri" pitchFamily="34" charset="0"/>
                <a:cs typeface="Times New Roman" pitchFamily="18" charset="0"/>
              </a:rPr>
              <a:t>I</a:t>
            </a:r>
            <a:r>
              <a:rPr lang="en-US" sz="1400" dirty="0">
                <a:latin typeface="Arial" pitchFamily="34" charset="0"/>
                <a:ea typeface="Calibri" pitchFamily="34" charset="0"/>
                <a:cs typeface="Times New Roman" pitchFamily="18" charset="0"/>
              </a:rPr>
              <a:t>n order to properly recognize and reward teachers distinguishing themselves in the CEDAR </a:t>
            </a:r>
            <a:r>
              <a:rPr lang="en-US" sz="1400" i="1" dirty="0">
                <a:latin typeface="Arial" pitchFamily="34" charset="0"/>
                <a:ea typeface="Calibri" pitchFamily="34" charset="0"/>
                <a:cs typeface="Times New Roman" pitchFamily="18" charset="0"/>
              </a:rPr>
              <a:t>Future of Work in Appalachia</a:t>
            </a:r>
            <a:r>
              <a:rPr lang="en-US" sz="1400" dirty="0">
                <a:latin typeface="Arial" pitchFamily="34" charset="0"/>
                <a:ea typeface="Calibri" pitchFamily="34" charset="0"/>
                <a:cs typeface="Times New Roman" pitchFamily="18" charset="0"/>
              </a:rPr>
              <a:t> Study Unit Program, the following will be awarded:</a:t>
            </a:r>
          </a:p>
          <a:p>
            <a:pPr eaLnBrk="0" fontAlgn="base" hangingPunct="0">
              <a:spcBef>
                <a:spcPct val="0"/>
              </a:spcBef>
              <a:spcAft>
                <a:spcPct val="0"/>
              </a:spcAft>
            </a:pPr>
            <a:endParaRPr lang="en-US" sz="1400" b="1" dirty="0">
              <a:latin typeface="Arial" pitchFamily="34" charset="0"/>
              <a:ea typeface="Times New Roman" pitchFamily="18" charset="0"/>
              <a:cs typeface="Times New Roman" pitchFamily="18" charset="0"/>
            </a:endParaRPr>
          </a:p>
          <a:p>
            <a:pPr algn="ctr" eaLnBrk="0" fontAlgn="base" hangingPunct="0">
              <a:spcBef>
                <a:spcPct val="0"/>
              </a:spcBef>
              <a:spcAft>
                <a:spcPct val="0"/>
              </a:spcAft>
            </a:pPr>
            <a:r>
              <a:rPr lang="en-US" sz="1400" dirty="0">
                <a:latin typeface="Arial" pitchFamily="34" charset="0"/>
                <a:ea typeface="Times New Roman" pitchFamily="18" charset="0"/>
                <a:cs typeface="Times New Roman" pitchFamily="18" charset="0"/>
              </a:rPr>
              <a:t>The first, second and third place awards for each of the three grade levels will be based on </a:t>
            </a:r>
          </a:p>
          <a:p>
            <a:pPr algn="ctr" eaLnBrk="0" fontAlgn="base" hangingPunct="0">
              <a:spcBef>
                <a:spcPct val="0"/>
              </a:spcBef>
              <a:spcAft>
                <a:spcPct val="0"/>
              </a:spcAft>
            </a:pPr>
            <a:r>
              <a:rPr lang="en-US" sz="1400" dirty="0">
                <a:latin typeface="Arial" pitchFamily="34" charset="0"/>
                <a:ea typeface="Times New Roman" pitchFamily="18" charset="0"/>
                <a:cs typeface="Times New Roman" pitchFamily="18" charset="0"/>
              </a:rPr>
              <a:t>percentage of points scored vs. points possible as follows:</a:t>
            </a:r>
          </a:p>
          <a:p>
            <a:pPr algn="ctr" eaLnBrk="0" fontAlgn="base" hangingPunct="0">
              <a:spcBef>
                <a:spcPct val="0"/>
              </a:spcBef>
              <a:spcAft>
                <a:spcPct val="0"/>
              </a:spcAft>
            </a:pPr>
            <a:endParaRPr lang="en-US" sz="1600" b="1" dirty="0">
              <a:latin typeface="Arial" pitchFamily="34" charset="0"/>
              <a:ea typeface="Times New Roman" pitchFamily="18" charset="0"/>
              <a:cs typeface="Times New Roman" pitchFamily="18" charset="0"/>
            </a:endParaRPr>
          </a:p>
          <a:p>
            <a:pPr algn="ctr" eaLnBrk="0" fontAlgn="base" hangingPunct="0">
              <a:lnSpc>
                <a:spcPct val="150000"/>
              </a:lnSpc>
              <a:spcBef>
                <a:spcPct val="0"/>
              </a:spcBef>
              <a:spcAft>
                <a:spcPct val="0"/>
              </a:spcAft>
            </a:pPr>
            <a:r>
              <a:rPr lang="en-US" sz="1200" b="1" dirty="0">
                <a:latin typeface="Arial" pitchFamily="34" charset="0"/>
                <a:ea typeface="Calibri" pitchFamily="34" charset="0"/>
                <a:cs typeface="Times New Roman" pitchFamily="18" charset="0"/>
              </a:rPr>
              <a:t>1</a:t>
            </a:r>
            <a:r>
              <a:rPr lang="en-US" sz="1200" b="1" baseline="30000" dirty="0">
                <a:latin typeface="Arial" pitchFamily="34" charset="0"/>
                <a:ea typeface="Calibri" pitchFamily="34" charset="0"/>
                <a:cs typeface="Times New Roman" pitchFamily="18" charset="0"/>
              </a:rPr>
              <a:t>st</a:t>
            </a:r>
            <a:r>
              <a:rPr lang="en-US" sz="1200" b="1" dirty="0">
                <a:latin typeface="Arial" pitchFamily="34" charset="0"/>
                <a:ea typeface="Calibri" pitchFamily="34" charset="0"/>
                <a:cs typeface="Times New Roman" pitchFamily="18" charset="0"/>
              </a:rPr>
              <a:t> - $4.00</a:t>
            </a:r>
            <a:r>
              <a:rPr lang="en-US" sz="1200" dirty="0">
                <a:latin typeface="Arial" pitchFamily="34" charset="0"/>
                <a:ea typeface="Calibri" pitchFamily="34" charset="0"/>
                <a:cs typeface="Times New Roman" pitchFamily="18" charset="0"/>
              </a:rPr>
              <a:t> per Average Percentage Point Scored</a:t>
            </a:r>
            <a:endParaRPr lang="en-US" sz="1200" dirty="0">
              <a:latin typeface="Arial" pitchFamily="34" charset="0"/>
              <a:cs typeface="Arial" pitchFamily="34" charset="0"/>
            </a:endParaRPr>
          </a:p>
          <a:p>
            <a:pPr algn="ctr" eaLnBrk="0" fontAlgn="base" hangingPunct="0">
              <a:lnSpc>
                <a:spcPct val="150000"/>
              </a:lnSpc>
              <a:spcBef>
                <a:spcPct val="0"/>
              </a:spcBef>
              <a:spcAft>
                <a:spcPct val="0"/>
              </a:spcAft>
            </a:pPr>
            <a:r>
              <a:rPr lang="en-US" sz="1200" b="1" dirty="0">
                <a:latin typeface="Arial" pitchFamily="34" charset="0"/>
                <a:ea typeface="Calibri" pitchFamily="34" charset="0"/>
                <a:cs typeface="Times New Roman" pitchFamily="18" charset="0"/>
              </a:rPr>
              <a:t>2</a:t>
            </a:r>
            <a:r>
              <a:rPr lang="en-US" sz="1200" b="1" baseline="30000" dirty="0">
                <a:latin typeface="Arial" pitchFamily="34" charset="0"/>
                <a:ea typeface="Calibri" pitchFamily="34" charset="0"/>
                <a:cs typeface="Times New Roman" pitchFamily="18" charset="0"/>
              </a:rPr>
              <a:t>nd</a:t>
            </a:r>
            <a:r>
              <a:rPr lang="en-US" sz="1200" b="1" dirty="0">
                <a:latin typeface="Arial" pitchFamily="34" charset="0"/>
                <a:ea typeface="Calibri" pitchFamily="34" charset="0"/>
                <a:cs typeface="Times New Roman" pitchFamily="18" charset="0"/>
              </a:rPr>
              <a:t> - $2.50</a:t>
            </a:r>
            <a:r>
              <a:rPr lang="en-US" sz="1200" dirty="0">
                <a:latin typeface="Arial" pitchFamily="34" charset="0"/>
                <a:ea typeface="Calibri" pitchFamily="34" charset="0"/>
                <a:cs typeface="Times New Roman" pitchFamily="18" charset="0"/>
              </a:rPr>
              <a:t> per Average Percentage Point Scored</a:t>
            </a:r>
            <a:endParaRPr lang="en-US" sz="1200" dirty="0">
              <a:latin typeface="Arial" pitchFamily="34" charset="0"/>
              <a:cs typeface="Arial" pitchFamily="34" charset="0"/>
            </a:endParaRPr>
          </a:p>
          <a:p>
            <a:pPr algn="ctr" eaLnBrk="0" fontAlgn="base" hangingPunct="0">
              <a:lnSpc>
                <a:spcPct val="150000"/>
              </a:lnSpc>
              <a:spcBef>
                <a:spcPct val="0"/>
              </a:spcBef>
              <a:spcAft>
                <a:spcPct val="0"/>
              </a:spcAft>
            </a:pPr>
            <a:r>
              <a:rPr lang="en-US" sz="1200" b="1" dirty="0">
                <a:latin typeface="Arial" pitchFamily="34" charset="0"/>
                <a:ea typeface="Calibri" pitchFamily="34" charset="0"/>
                <a:cs typeface="Times New Roman" pitchFamily="18" charset="0"/>
              </a:rPr>
              <a:t>3</a:t>
            </a:r>
            <a:r>
              <a:rPr lang="en-US" sz="1200" b="1" baseline="30000" dirty="0">
                <a:latin typeface="Arial" pitchFamily="34" charset="0"/>
                <a:ea typeface="Calibri" pitchFamily="34" charset="0"/>
                <a:cs typeface="Times New Roman" pitchFamily="18" charset="0"/>
              </a:rPr>
              <a:t>rd</a:t>
            </a:r>
            <a:r>
              <a:rPr lang="en-US" sz="1200" b="1" dirty="0">
                <a:latin typeface="Arial" pitchFamily="34" charset="0"/>
                <a:ea typeface="Calibri" pitchFamily="34" charset="0"/>
                <a:cs typeface="Times New Roman" pitchFamily="18" charset="0"/>
              </a:rPr>
              <a:t> - $1.50</a:t>
            </a:r>
            <a:r>
              <a:rPr lang="en-US" sz="1200" dirty="0">
                <a:latin typeface="Arial" pitchFamily="34" charset="0"/>
                <a:ea typeface="Calibri" pitchFamily="34" charset="0"/>
                <a:cs typeface="Times New Roman" pitchFamily="18" charset="0"/>
              </a:rPr>
              <a:t> per Average Percentage Point Scored</a:t>
            </a:r>
          </a:p>
          <a:p>
            <a:pPr algn="ctr" eaLnBrk="0" fontAlgn="base" hangingPunct="0">
              <a:lnSpc>
                <a:spcPct val="150000"/>
              </a:lnSpc>
              <a:spcBef>
                <a:spcPct val="0"/>
              </a:spcBef>
              <a:spcAft>
                <a:spcPct val="0"/>
              </a:spcAft>
            </a:pPr>
            <a:endParaRPr lang="en-US" sz="1100" dirty="0">
              <a:latin typeface="Arial" pitchFamily="34" charset="0"/>
              <a:ea typeface="Calibri" pitchFamily="34" charset="0"/>
              <a:cs typeface="Times New Roman" pitchFamily="18" charset="0"/>
            </a:endParaRPr>
          </a:p>
          <a:p>
            <a:pPr algn="ctr" eaLnBrk="0" fontAlgn="base" hangingPunct="0">
              <a:lnSpc>
                <a:spcPct val="150000"/>
              </a:lnSpc>
              <a:spcBef>
                <a:spcPct val="0"/>
              </a:spcBef>
              <a:spcAft>
                <a:spcPct val="0"/>
              </a:spcAft>
            </a:pPr>
            <a:endParaRPr lang="en-US" sz="700" dirty="0">
              <a:latin typeface="Arial" pitchFamily="34" charset="0"/>
              <a:cs typeface="Arial" pitchFamily="34" charset="0"/>
            </a:endParaRPr>
          </a:p>
          <a:p>
            <a:pPr algn="ctr" eaLnBrk="0" fontAlgn="base" hangingPunct="0">
              <a:lnSpc>
                <a:spcPct val="150000"/>
              </a:lnSpc>
              <a:spcBef>
                <a:spcPct val="0"/>
              </a:spcBef>
              <a:spcAft>
                <a:spcPct val="0"/>
              </a:spcAft>
            </a:pPr>
            <a:endParaRPr lang="en-US" sz="700" dirty="0">
              <a:latin typeface="Arial" pitchFamily="34" charset="0"/>
              <a:cs typeface="Arial" pitchFamily="34" charset="0"/>
            </a:endParaRPr>
          </a:p>
          <a:p>
            <a:pPr eaLnBrk="0" fontAlgn="base" hangingPunct="0">
              <a:spcBef>
                <a:spcPct val="0"/>
              </a:spcBef>
              <a:spcAft>
                <a:spcPct val="0"/>
              </a:spcAft>
            </a:pPr>
            <a:r>
              <a:rPr lang="en-US" sz="1400" dirty="0">
                <a:latin typeface="Arial" pitchFamily="34" charset="0"/>
                <a:ea typeface="Calibri" pitchFamily="34" charset="0"/>
                <a:cs typeface="Times New Roman" pitchFamily="18" charset="0"/>
              </a:rPr>
              <a:t>The </a:t>
            </a:r>
            <a:r>
              <a:rPr lang="en-US" sz="1400" b="1" i="1" dirty="0">
                <a:latin typeface="Arial" pitchFamily="34" charset="0"/>
                <a:ea typeface="Calibri" pitchFamily="34" charset="0"/>
                <a:cs typeface="Times New Roman" pitchFamily="18" charset="0"/>
              </a:rPr>
              <a:t>teacher </a:t>
            </a:r>
            <a:r>
              <a:rPr lang="en-US" sz="1400" dirty="0">
                <a:latin typeface="Arial" pitchFamily="34" charset="0"/>
                <a:ea typeface="Calibri" pitchFamily="34" charset="0"/>
                <a:cs typeface="Times New Roman" pitchFamily="18" charset="0"/>
              </a:rPr>
              <a:t>having the highest average percent score of all Units in the three combined grade-levels will receive the CEDAR Teacher-of-the-Year Award which includes a $1,000 cash award.</a:t>
            </a:r>
            <a:endParaRPr lang="en-US" sz="1100" b="1" i="1" dirty="0">
              <a:latin typeface="Arial" pitchFamily="34" charset="0"/>
              <a:cs typeface="Times New Roman" pitchFamily="18" charset="0"/>
            </a:endParaRPr>
          </a:p>
          <a:p>
            <a:pPr algn="ctr" eaLnBrk="0" fontAlgn="base" hangingPunct="0">
              <a:spcBef>
                <a:spcPct val="0"/>
              </a:spcBef>
              <a:spcAft>
                <a:spcPct val="0"/>
              </a:spcAft>
            </a:pPr>
            <a:endParaRPr lang="en-US" sz="1100" b="1" i="1" dirty="0">
              <a:latin typeface="Arial" pitchFamily="34" charset="0"/>
              <a:ea typeface="Calibri" pitchFamily="34" charset="0"/>
              <a:cs typeface="Times New Roman" pitchFamily="18" charset="0"/>
            </a:endParaRPr>
          </a:p>
          <a:p>
            <a:pPr algn="ctr" eaLnBrk="0" fontAlgn="base" hangingPunct="0">
              <a:spcBef>
                <a:spcPct val="0"/>
              </a:spcBef>
              <a:spcAft>
                <a:spcPct val="0"/>
              </a:spcAft>
            </a:pPr>
            <a:endParaRPr lang="en-US" sz="1100" b="1" i="1" dirty="0">
              <a:latin typeface="Arial" pitchFamily="34" charset="0"/>
              <a:ea typeface="Calibri" pitchFamily="34" charset="0"/>
              <a:cs typeface="Times New Roman" pitchFamily="18" charset="0"/>
            </a:endParaRPr>
          </a:p>
          <a:p>
            <a:pPr algn="ctr" eaLnBrk="0" fontAlgn="base" hangingPunct="0">
              <a:spcBef>
                <a:spcPct val="0"/>
              </a:spcBef>
              <a:spcAft>
                <a:spcPct val="0"/>
              </a:spcAft>
            </a:pPr>
            <a:r>
              <a:rPr lang="en-US" sz="1100" b="1" i="1" dirty="0">
                <a:latin typeface="Arial" pitchFamily="34" charset="0"/>
                <a:ea typeface="Calibri" pitchFamily="34" charset="0"/>
                <a:cs typeface="Times New Roman" pitchFamily="18" charset="0"/>
              </a:rPr>
              <a:t>NOTE:  ONLY UNITS SUBMITTED BY THE DEADLINE AND MEETING THE REPORTING CRITERIA WILL BE ASSURED OF BEING CONSIDERED FOR THE AWARDS PROGRAM. </a:t>
            </a:r>
            <a:endParaRPr lang="en-US" b="1" dirty="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247186" y="23940"/>
            <a:ext cx="11205105" cy="2046714"/>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indent="228600" algn="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548563" algn="l"/>
              </a:tabLst>
            </a:pPr>
            <a:r>
              <a:rPr lang="en-US" sz="1000" b="1" dirty="0">
                <a:latin typeface="Arial" pitchFamily="34" charset="0"/>
                <a:ea typeface="Times New Roman" pitchFamily="18" charset="0"/>
                <a:cs typeface="Times New Roman" pitchFamily="18" charset="0"/>
              </a:rPr>
              <a:t>PAGE 17</a:t>
            </a:r>
            <a:r>
              <a:rPr lang="en-US" sz="1100" b="1" dirty="0">
                <a:latin typeface="Arial" pitchFamily="34" charset="0"/>
                <a:ea typeface="Times New Roman" pitchFamily="18" charset="0"/>
                <a:cs typeface="Times New Roman" pitchFamily="18" charset="0"/>
              </a:rPr>
              <a:t>                                                                                   </a:t>
            </a:r>
          </a:p>
          <a:p>
            <a:pPr indent="228600" algn="ct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548563" algn="l"/>
              </a:tabLst>
            </a:pPr>
            <a:r>
              <a:rPr lang="en-US" sz="1200" b="1" dirty="0">
                <a:latin typeface="Arial" pitchFamily="34" charset="0"/>
                <a:ea typeface="Times New Roman" pitchFamily="18" charset="0"/>
                <a:cs typeface="Times New Roman" pitchFamily="18" charset="0"/>
              </a:rPr>
              <a:t> CEDAR, INC.</a:t>
            </a:r>
            <a:endParaRPr lang="en-US" sz="500" b="1" dirty="0">
              <a:latin typeface="Arial" pitchFamily="34" charset="0"/>
              <a:ea typeface="Times New Roman" pitchFamily="18" charset="0"/>
              <a:cs typeface="Times New Roman" pitchFamily="18" charset="0"/>
            </a:endParaRPr>
          </a:p>
          <a:p>
            <a:pPr indent="228600" algn="ctr"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548563" algn="l"/>
              </a:tabLst>
            </a:pPr>
            <a:r>
              <a:rPr lang="en-US" sz="1400" b="1" dirty="0">
                <a:latin typeface="Arial" pitchFamily="34" charset="0"/>
                <a:ea typeface="Times New Roman" pitchFamily="18" charset="0"/>
                <a:cs typeface="Times New Roman" pitchFamily="18" charset="0"/>
              </a:rPr>
              <a:t>FUTURE of WORK in APPALACHIA </a:t>
            </a:r>
          </a:p>
          <a:p>
            <a:pPr indent="228600" algn="ctr"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548563" algn="l"/>
              </a:tabLst>
            </a:pPr>
            <a:r>
              <a:rPr lang="en-US" b="1" dirty="0">
                <a:solidFill>
                  <a:schemeClr val="tx2">
                    <a:lumMod val="75000"/>
                  </a:schemeClr>
                </a:solidFill>
                <a:latin typeface="Arial" pitchFamily="34" charset="0"/>
                <a:ea typeface="Times New Roman" pitchFamily="18" charset="0"/>
                <a:cs typeface="Times New Roman" pitchFamily="18" charset="0"/>
              </a:rPr>
              <a:t>STUDY UNIT PROGRAM</a:t>
            </a:r>
          </a:p>
          <a:p>
            <a:pPr indent="228600" algn="ctr"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548563" algn="l"/>
              </a:tabLst>
            </a:pPr>
            <a:r>
              <a:rPr lang="en-US" b="1" dirty="0">
                <a:solidFill>
                  <a:srgbClr val="002060"/>
                </a:solidFill>
                <a:latin typeface="Arial" pitchFamily="34" charset="0"/>
                <a:ea typeface="Times New Roman" pitchFamily="18" charset="0"/>
                <a:cs typeface="Times New Roman" pitchFamily="18" charset="0"/>
              </a:rPr>
              <a:t>JUDGING CRITERIA/SCORING SHEET</a:t>
            </a:r>
          </a:p>
          <a:p>
            <a:pPr indent="228600" algn="ctr"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548563" algn="l"/>
              </a:tabLst>
            </a:pPr>
            <a:r>
              <a:rPr lang="en-US" sz="1200" b="1" dirty="0">
                <a:latin typeface="Arial" pitchFamily="34" charset="0"/>
                <a:ea typeface="Times New Roman" pitchFamily="18" charset="0"/>
                <a:cs typeface="Times New Roman" pitchFamily="18" charset="0"/>
              </a:rPr>
              <a:t>2023-2024</a:t>
            </a:r>
          </a:p>
          <a:p>
            <a:pPr indent="2286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548563" algn="l"/>
              </a:tabLst>
            </a:pPr>
            <a:r>
              <a:rPr lang="en-US" sz="1200" b="1" dirty="0">
                <a:latin typeface="Arial" pitchFamily="34" charset="0"/>
                <a:ea typeface="Calibri" pitchFamily="34" charset="0"/>
                <a:cs typeface="Times New Roman" pitchFamily="18" charset="0"/>
              </a:rPr>
              <a:t>Study Unit No.   _________________                                                                                                                                            Judge’s Initials ____________</a:t>
            </a:r>
            <a:endParaRPr lang="en-US" sz="700" dirty="0">
              <a:latin typeface="Arial" pitchFamily="34" charset="0"/>
              <a:cs typeface="Arial" pitchFamily="34" charset="0"/>
            </a:endParaRPr>
          </a:p>
          <a:p>
            <a:pPr indent="2286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548563" algn="l"/>
              </a:tabLst>
            </a:pPr>
            <a:r>
              <a:rPr lang="en-US" sz="1200" b="1" dirty="0">
                <a:latin typeface="Arial" pitchFamily="34" charset="0"/>
                <a:ea typeface="Calibri" pitchFamily="34" charset="0"/>
                <a:cs typeface="Times New Roman" pitchFamily="18" charset="0"/>
              </a:rPr>
              <a:t>Grant Amount	_____________________                                                                                                       </a:t>
            </a:r>
            <a:endParaRPr lang="en-US" sz="700" dirty="0">
              <a:latin typeface="Arial" pitchFamily="34" charset="0"/>
              <a:cs typeface="Arial" pitchFamily="34" charset="0"/>
            </a:endParaRPr>
          </a:p>
          <a:p>
            <a:pPr indent="2286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548563" algn="l"/>
              </a:tabLst>
            </a:pPr>
            <a:r>
              <a:rPr lang="en-US" sz="1200" b="1" dirty="0">
                <a:latin typeface="Arial" pitchFamily="34" charset="0"/>
                <a:ea typeface="Calibri" pitchFamily="34" charset="0"/>
                <a:cs typeface="Times New Roman" pitchFamily="18" charset="0"/>
              </a:rPr>
              <a:t>No. of Students	  _____________________</a:t>
            </a:r>
            <a:endParaRPr lang="en-US" sz="700" dirty="0">
              <a:latin typeface="Arial" pitchFamily="34" charset="0"/>
              <a:cs typeface="Arial" pitchFamily="34" charset="0"/>
            </a:endParaRPr>
          </a:p>
          <a:p>
            <a:pPr indent="2286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548563" algn="l"/>
              </a:tabLst>
            </a:pPr>
            <a:r>
              <a:rPr lang="en-US" sz="1200" b="1" dirty="0">
                <a:latin typeface="Arial" pitchFamily="34" charset="0"/>
                <a:ea typeface="Calibri" pitchFamily="34" charset="0"/>
                <a:cs typeface="Times New Roman" pitchFamily="18" charset="0"/>
              </a:rPr>
              <a:t>Cost Per Student  ____________________</a:t>
            </a:r>
            <a:endParaRPr lang="en-US" dirty="0">
              <a:latin typeface="Arial" pitchFamily="34" charset="0"/>
              <a:cs typeface="Arial" pitchFamily="34" charset="0"/>
            </a:endParaRPr>
          </a:p>
        </p:txBody>
      </p:sp>
      <p:cxnSp>
        <p:nvCxnSpPr>
          <p:cNvPr id="4" name="Straight Connector 3">
            <a:extLst>
              <a:ext uri="{FF2B5EF4-FFF2-40B4-BE49-F238E27FC236}">
                <a16:creationId xmlns:a16="http://schemas.microsoft.com/office/drawing/2014/main" id="{E88E48A9-A5B4-4C3E-B748-56B94316409A}"/>
              </a:ext>
            </a:extLst>
          </p:cNvPr>
          <p:cNvCxnSpPr/>
          <p:nvPr/>
        </p:nvCxnSpPr>
        <p:spPr>
          <a:xfrm>
            <a:off x="9188605" y="6099717"/>
            <a:ext cx="0" cy="256478"/>
          </a:xfrm>
          <a:prstGeom prst="line">
            <a:avLst/>
          </a:prstGeom>
        </p:spPr>
        <p:style>
          <a:lnRef idx="1">
            <a:schemeClr val="dk1"/>
          </a:lnRef>
          <a:fillRef idx="0">
            <a:schemeClr val="dk1"/>
          </a:fillRef>
          <a:effectRef idx="0">
            <a:schemeClr val="dk1"/>
          </a:effectRef>
          <a:fontRef idx="minor">
            <a:schemeClr val="tx1"/>
          </a:fontRef>
        </p:style>
      </p:cxnSp>
      <p:graphicFrame>
        <p:nvGraphicFramePr>
          <p:cNvPr id="7" name="Table 6">
            <a:extLst>
              <a:ext uri="{FF2B5EF4-FFF2-40B4-BE49-F238E27FC236}">
                <a16:creationId xmlns:a16="http://schemas.microsoft.com/office/drawing/2014/main" id="{509F297F-D162-4394-81CF-4B46979B014F}"/>
              </a:ext>
            </a:extLst>
          </p:cNvPr>
          <p:cNvGraphicFramePr>
            <a:graphicFrameLocks noGrp="1"/>
          </p:cNvGraphicFramePr>
          <p:nvPr>
            <p:extLst>
              <p:ext uri="{D42A27DB-BD31-4B8C-83A1-F6EECF244321}">
                <p14:modId xmlns:p14="http://schemas.microsoft.com/office/powerpoint/2010/main" val="847777351"/>
              </p:ext>
            </p:extLst>
          </p:nvPr>
        </p:nvGraphicFramePr>
        <p:xfrm>
          <a:off x="446037" y="2070654"/>
          <a:ext cx="11006254" cy="4786720"/>
        </p:xfrm>
        <a:graphic>
          <a:graphicData uri="http://schemas.openxmlformats.org/drawingml/2006/table">
            <a:tbl>
              <a:tblPr/>
              <a:tblGrid>
                <a:gridCol w="8597590">
                  <a:extLst>
                    <a:ext uri="{9D8B030D-6E8A-4147-A177-3AD203B41FA5}">
                      <a16:colId xmlns:a16="http://schemas.microsoft.com/office/drawing/2014/main" val="214631459"/>
                    </a:ext>
                  </a:extLst>
                </a:gridCol>
                <a:gridCol w="1248937">
                  <a:extLst>
                    <a:ext uri="{9D8B030D-6E8A-4147-A177-3AD203B41FA5}">
                      <a16:colId xmlns:a16="http://schemas.microsoft.com/office/drawing/2014/main" val="4288349017"/>
                    </a:ext>
                  </a:extLst>
                </a:gridCol>
                <a:gridCol w="1159727">
                  <a:extLst>
                    <a:ext uri="{9D8B030D-6E8A-4147-A177-3AD203B41FA5}">
                      <a16:colId xmlns:a16="http://schemas.microsoft.com/office/drawing/2014/main" val="2248540912"/>
                    </a:ext>
                  </a:extLst>
                </a:gridCol>
              </a:tblGrid>
              <a:tr h="206295">
                <a:tc>
                  <a:txBody>
                    <a:bodyPr/>
                    <a:lstStyle/>
                    <a:p>
                      <a:pPr marL="0" marR="0" algn="r">
                        <a:lnSpc>
                          <a:spcPct val="107000"/>
                        </a:lnSpc>
                        <a:spcBef>
                          <a:spcPts val="0"/>
                        </a:spcBef>
                        <a:spcAft>
                          <a:spcPts val="0"/>
                        </a:spcAft>
                      </a:pPr>
                      <a:r>
                        <a:rPr lang="en-US" sz="11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POINTS&gt;&gt;</a:t>
                      </a:r>
                      <a:r>
                        <a:rPr lang="en-US" sz="1100" b="1">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1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0357" marR="40357" marT="852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Possible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0357" marR="40357" marT="852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Awarded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0357" marR="40357" marT="852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8502954"/>
                  </a:ext>
                </a:extLst>
              </a:tr>
              <a:tr h="413441">
                <a:tc>
                  <a:txBody>
                    <a:bodyPr/>
                    <a:lstStyle/>
                    <a:p>
                      <a:pPr marL="0" marR="0">
                        <a:lnSpc>
                          <a:spcPct val="107000"/>
                        </a:lnSpc>
                        <a:spcBef>
                          <a:spcPts val="0"/>
                        </a:spcBef>
                        <a:spcAft>
                          <a:spcPts val="0"/>
                        </a:spcAft>
                      </a:pPr>
                      <a:r>
                        <a:rPr lang="en-US" sz="1300" b="1" u="sng">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SOAR Pillar(s) Selected:</a:t>
                      </a:r>
                      <a:r>
                        <a:rPr lang="en-US" sz="1300" b="1" u="none">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300" b="1" u="none">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1          2          3          4 </a:t>
                      </a:r>
                      <a:r>
                        <a:rPr lang="en-US" sz="1300" b="1" u="none">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300" b="1" u="none">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5          6          7</a:t>
                      </a:r>
                      <a:r>
                        <a:rPr lang="en-US" sz="1300" b="1" u="none">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300" b="1" u="sng">
                        <a:solidFill>
                          <a:srgbClr val="FF000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300">
                          <a:effectLst/>
                          <a:latin typeface="Calibri" panose="020F0502020204030204" pitchFamily="34" charset="0"/>
                          <a:ea typeface="Times New Roman" panose="02020603050405020304" pitchFamily="18" charset="0"/>
                          <a:cs typeface="Calibri" panose="020F0502020204030204" pitchFamily="34" charset="0"/>
                        </a:rPr>
                        <a:t>The degree to which the Unit connected with the selected Pillar(s) in the SOAR Blueprint.</a:t>
                      </a:r>
                      <a:r>
                        <a:rPr lang="en-US" sz="1300" b="1" u="none">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u="none">
                        <a:effectLst/>
                        <a:latin typeface="Calibri" panose="020F0502020204030204" pitchFamily="34" charset="0"/>
                        <a:ea typeface="Calibri" panose="020F0502020204030204" pitchFamily="34" charset="0"/>
                        <a:cs typeface="Times New Roman" panose="02020603050405020304" pitchFamily="18" charset="0"/>
                      </a:endParaRPr>
                    </a:p>
                  </a:txBody>
                  <a:tcPr marL="40357" marR="40357" marT="852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300" dirty="0">
                          <a:effectLst/>
                          <a:latin typeface="Calibri" panose="020F0502020204030204" pitchFamily="34" charset="0"/>
                          <a:ea typeface="Calibri" panose="020F0502020204030204" pitchFamily="34" charset="0"/>
                          <a:cs typeface="Times New Roman" panose="02020603050405020304" pitchFamily="18" charset="0"/>
                        </a:rPr>
                        <a:t>0-25</a:t>
                      </a:r>
                    </a:p>
                    <a:p>
                      <a:pPr marL="0" marR="0" algn="ctr">
                        <a:lnSpc>
                          <a:spcPct val="107000"/>
                        </a:lnSpc>
                        <a:spcBef>
                          <a:spcPts val="0"/>
                        </a:spcBef>
                        <a:spcAft>
                          <a:spcPts val="0"/>
                        </a:spcAft>
                      </a:pPr>
                      <a:endParaRPr lang="en-U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0357" marR="40357" marT="852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0357" marR="40357" marT="852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249892"/>
                  </a:ext>
                </a:extLst>
              </a:tr>
              <a:tr h="413441">
                <a:tc>
                  <a:txBody>
                    <a:bodyPr/>
                    <a:lstStyle/>
                    <a:p>
                      <a:pPr marL="0" marR="0">
                        <a:lnSpc>
                          <a:spcPct val="107000"/>
                        </a:lnSpc>
                        <a:spcBef>
                          <a:spcPts val="0"/>
                        </a:spcBef>
                        <a:spcAft>
                          <a:spcPts val="0"/>
                        </a:spcAft>
                      </a:pPr>
                      <a:r>
                        <a:rPr lang="en-US" sz="1300" b="1" u="sng" kern="120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Topic(s) Addressed</a:t>
                      </a:r>
                      <a:endParaRPr lang="en-US" sz="10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x-none" sz="13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Was the topic current and age-level appropriate for the students?  Was the information</a:t>
                      </a:r>
                      <a:r>
                        <a:rPr lang="en-US" sz="13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a:t>
                      </a:r>
                      <a:r>
                        <a:rPr lang="x-none" sz="13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ccurate?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0357" marR="40357" marT="8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0357" marR="40357" marT="8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000">
                        <a:effectLst/>
                        <a:latin typeface="Calibri" panose="020F0502020204030204" pitchFamily="34" charset="0"/>
                        <a:cs typeface="Times New Roman" panose="02020603050405020304" pitchFamily="18" charset="0"/>
                      </a:endParaRPr>
                    </a:p>
                  </a:txBody>
                  <a:tcPr marL="40357" marR="40357" marT="852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8422423"/>
                  </a:ext>
                </a:extLst>
              </a:tr>
              <a:tr h="620588">
                <a:tc>
                  <a:txBody>
                    <a:bodyPr/>
                    <a:lstStyle/>
                    <a:p>
                      <a:pPr marL="0" marR="0">
                        <a:lnSpc>
                          <a:spcPct val="107000"/>
                        </a:lnSpc>
                        <a:spcBef>
                          <a:spcPts val="0"/>
                        </a:spcBef>
                        <a:spcAft>
                          <a:spcPts val="0"/>
                        </a:spcAft>
                      </a:pPr>
                      <a:r>
                        <a:rPr lang="x-none" sz="1300" b="1" u="sng" kern="120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Number and</a:t>
                      </a:r>
                      <a:r>
                        <a:rPr lang="en-US" sz="1300" b="1" u="sng" kern="120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Types of Topics </a:t>
                      </a:r>
                      <a:r>
                        <a:rPr lang="x-none" sz="1300" b="1" u="sng" kern="120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Studied</a:t>
                      </a:r>
                      <a:endParaRPr lang="en-US" sz="10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3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degree to which the Unit addressed the selected Topic(s)?  Was there integration of the Topic(s) into different subject areas of the curriculum?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0357" marR="40357" marT="8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0357" marR="40357" marT="8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effectLst/>
                          <a:latin typeface="Arial" panose="020B060402020202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0357" marR="40357" marT="852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7739527"/>
                  </a:ext>
                </a:extLst>
              </a:tr>
              <a:tr h="827735">
                <a:tc>
                  <a:txBody>
                    <a:bodyPr/>
                    <a:lstStyle/>
                    <a:p>
                      <a:pPr marL="0" marR="0">
                        <a:lnSpc>
                          <a:spcPct val="107000"/>
                        </a:lnSpc>
                        <a:spcBef>
                          <a:spcPts val="0"/>
                        </a:spcBef>
                        <a:spcAft>
                          <a:spcPts val="0"/>
                        </a:spcAft>
                      </a:pPr>
                      <a:r>
                        <a:rPr lang="x-none" sz="1300" b="1" u="sng" kern="120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Authenticity of Unit</a:t>
                      </a:r>
                      <a:endParaRPr lang="en-US" sz="10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3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Did the unit address meaningful issues and concerns of students?  Were the students actively involved in problem solving and analysis of issues?  Were students asked to apply their knowledge and create innovative solutions to problems?  Did the Unit require students to apply creative and critical thinking skills?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0357" marR="40357" marT="8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0357" marR="40357" marT="8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000">
                        <a:effectLst/>
                        <a:latin typeface="Calibri" panose="020F0502020204030204" pitchFamily="34" charset="0"/>
                        <a:cs typeface="Times New Roman" panose="02020603050405020304" pitchFamily="18" charset="0"/>
                      </a:endParaRPr>
                    </a:p>
                  </a:txBody>
                  <a:tcPr marL="40357" marR="40357" marT="852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1793314"/>
                  </a:ext>
                </a:extLst>
              </a:tr>
              <a:tr h="620588">
                <a:tc>
                  <a:txBody>
                    <a:bodyPr/>
                    <a:lstStyle/>
                    <a:p>
                      <a:pPr marL="0" marR="0">
                        <a:lnSpc>
                          <a:spcPct val="107000"/>
                        </a:lnSpc>
                        <a:spcBef>
                          <a:spcPts val="0"/>
                        </a:spcBef>
                        <a:spcAft>
                          <a:spcPts val="0"/>
                        </a:spcAft>
                      </a:pPr>
                      <a:r>
                        <a:rPr lang="x-none" sz="1300" b="1" u="sng" kern="120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Student Involvement</a:t>
                      </a:r>
                      <a:endParaRPr lang="en-US" sz="10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3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degree to which students were involved in the planning of the unit.  Also, did the students have input in the way their learning was evaluated?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0357" marR="40357" marT="8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0357" marR="40357" marT="8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effectLst/>
                          <a:latin typeface="Arial" panose="020B060402020202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0357" marR="40357" marT="852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9420121"/>
                  </a:ext>
                </a:extLst>
              </a:tr>
              <a:tr h="413441">
                <a:tc>
                  <a:txBody>
                    <a:bodyPr/>
                    <a:lstStyle/>
                    <a:p>
                      <a:pPr marL="0" marR="0">
                        <a:lnSpc>
                          <a:spcPct val="107000"/>
                        </a:lnSpc>
                        <a:spcBef>
                          <a:spcPts val="0"/>
                        </a:spcBef>
                        <a:spcAft>
                          <a:spcPts val="0"/>
                        </a:spcAft>
                      </a:pPr>
                      <a:r>
                        <a:rPr lang="x-none" sz="1300" b="1" u="sng" kern="120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Evaluation of Unit</a:t>
                      </a:r>
                      <a:endParaRPr lang="en-US" sz="10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x-none" sz="13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How was the </a:t>
                      </a:r>
                      <a:r>
                        <a:rPr lang="en-US" sz="13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a:t>
                      </a:r>
                      <a:r>
                        <a:rPr lang="x-none" sz="13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nit evaluated regarding its effectiveness? Were students involved in evaluating </a:t>
                      </a:r>
                      <a:r>
                        <a:rPr lang="en-US" sz="13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U</a:t>
                      </a:r>
                      <a:r>
                        <a:rPr lang="x-none" sz="13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nit?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0357" marR="40357" marT="8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0357" marR="40357" marT="8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000">
                        <a:effectLst/>
                        <a:latin typeface="Calibri" panose="020F0502020204030204" pitchFamily="34" charset="0"/>
                        <a:cs typeface="Times New Roman" panose="02020603050405020304" pitchFamily="18" charset="0"/>
                      </a:endParaRPr>
                    </a:p>
                  </a:txBody>
                  <a:tcPr marL="40357" marR="40357" marT="852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5778919"/>
                  </a:ext>
                </a:extLst>
              </a:tr>
              <a:tr h="413441">
                <a:tc>
                  <a:txBody>
                    <a:bodyPr/>
                    <a:lstStyle/>
                    <a:p>
                      <a:pPr marL="0" marR="0">
                        <a:lnSpc>
                          <a:spcPct val="107000"/>
                        </a:lnSpc>
                        <a:spcBef>
                          <a:spcPts val="0"/>
                        </a:spcBef>
                        <a:spcAft>
                          <a:spcPts val="0"/>
                        </a:spcAft>
                      </a:pPr>
                      <a:r>
                        <a:rPr lang="x-none" sz="1300" b="1" u="sng" kern="120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Cost Effectiveness</a:t>
                      </a:r>
                      <a:r>
                        <a:rPr lang="en-US" sz="1300" b="1" u="sng" kern="120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1300" b="1" u="sng" kern="12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x-none" sz="13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Correlation between cost per student and final product.</a:t>
                      </a:r>
                      <a:r>
                        <a:rPr lang="x-none" sz="13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0357" marR="40357" marT="8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0357" marR="40357" marT="852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000">
                        <a:effectLst/>
                        <a:latin typeface="Calibri" panose="020F0502020204030204" pitchFamily="34" charset="0"/>
                        <a:cs typeface="Times New Roman" panose="02020603050405020304" pitchFamily="18" charset="0"/>
                      </a:endParaRPr>
                    </a:p>
                  </a:txBody>
                  <a:tcPr marL="40357" marR="40357" marT="852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3840547"/>
                  </a:ext>
                </a:extLst>
              </a:tr>
              <a:tr h="413441">
                <a:tc>
                  <a:txBody>
                    <a:bodyPr/>
                    <a:lstStyle/>
                    <a:p>
                      <a:pPr marL="0" marR="0" algn="l">
                        <a:lnSpc>
                          <a:spcPct val="107000"/>
                        </a:lnSpc>
                        <a:spcBef>
                          <a:spcPts val="0"/>
                        </a:spcBef>
                        <a:spcAft>
                          <a:spcPts val="0"/>
                        </a:spcAft>
                      </a:pPr>
                      <a:r>
                        <a:rPr lang="en-US" sz="1300" b="1" u="sng"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BONUS POINTS:</a:t>
                      </a:r>
                      <a:r>
                        <a:rPr lang="en-US" sz="1300" b="0" u="none"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altLang="en-US" sz="1100" b="0" dirty="0">
                          <a:latin typeface="Arial" panose="020B0604020202020204" pitchFamily="34" charset="0"/>
                          <a:ea typeface="Calibri" panose="020F0502020204030204" pitchFamily="34" charset="0"/>
                          <a:cs typeface="Arial" panose="020B0604020202020204" pitchFamily="34" charset="0"/>
                        </a:rPr>
                        <a:t>includes a component about, “COAL”, that addresses either/or its long-standing importance to eastern KY’s Economy, and/or </a:t>
                      </a:r>
                      <a:r>
                        <a:rPr lang="en-US" sz="1100" b="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how it could regain either all/most of its previous prominence in our nation’s overall energy mix and/or for a new use.  </a:t>
                      </a:r>
                      <a:r>
                        <a:rPr lang="en-US" sz="1100" b="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300" b="1" dirty="0">
                          <a:effectLst/>
                          <a:latin typeface="Arial" panose="020B0604020202020204" pitchFamily="34" charset="0"/>
                          <a:ea typeface="Times New Roman" panose="02020603050405020304" pitchFamily="18" charset="0"/>
                          <a:cs typeface="Times New Roman" panose="02020603050405020304" pitchFamily="18" charset="0"/>
                        </a:rPr>
                        <a:t>TOTAL &gt;&gt;</a:t>
                      </a:r>
                      <a:r>
                        <a:rPr lang="en-US" sz="1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300" b="1"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300" b="1" kern="1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0357" marR="40357" marT="852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kern="12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0 - 25</a:t>
                      </a:r>
                      <a:r>
                        <a:rPr lang="en-US" sz="12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0357" marR="40357" marT="852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000" dirty="0">
                        <a:effectLst/>
                        <a:latin typeface="Calibri" panose="020F0502020204030204" pitchFamily="34" charset="0"/>
                        <a:cs typeface="Times New Roman" panose="02020603050405020304" pitchFamily="18" charset="0"/>
                      </a:endParaRPr>
                    </a:p>
                  </a:txBody>
                  <a:tcPr marL="40357" marR="40357" marT="852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4278284"/>
                  </a:ext>
                </a:extLst>
              </a:tr>
            </a:tbl>
          </a:graphicData>
        </a:graphic>
      </p:graphicFrame>
    </p:spTree>
    <p:extLst>
      <p:ext uri="{BB962C8B-B14F-4D97-AF65-F5344CB8AC3E}">
        <p14:creationId xmlns:p14="http://schemas.microsoft.com/office/powerpoint/2010/main" val="4209673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
            <a:extLst>
              <a:ext uri="{FF2B5EF4-FFF2-40B4-BE49-F238E27FC236}">
                <a16:creationId xmlns:a16="http://schemas.microsoft.com/office/drawing/2014/main" id="{C2AA4D05-AD0F-43C0-ACD0-B44A80722F68}"/>
              </a:ext>
            </a:extLst>
          </p:cNvPr>
          <p:cNvSpPr txBox="1">
            <a:spLocks noChangeArrowheads="1"/>
          </p:cNvSpPr>
          <p:nvPr/>
        </p:nvSpPr>
        <p:spPr bwMode="auto">
          <a:xfrm>
            <a:off x="10217150" y="7902575"/>
            <a:ext cx="6883400" cy="80963"/>
          </a:xfrm>
          <a:prstGeom prst="rect">
            <a:avLst/>
          </a:prstGeom>
          <a:solidFill>
            <a:srgbClr val="F2F2F2"/>
          </a:solidFill>
          <a:ln w="12700">
            <a:miter lim="800000"/>
            <a:headEnd/>
            <a:tailEnd/>
          </a:ln>
          <a:effectLst/>
          <a:scene3d>
            <a:camera prst="legacyObliqueBottomLeft"/>
            <a:lightRig rig="legacyFlat3" dir="t"/>
          </a:scene3d>
          <a:sp3d extrusionH="430200" prstMaterial="legacyMatte">
            <a:bevelT w="13500" h="13500" prst="angle"/>
            <a:bevelB w="13500" h="13500" prst="angle"/>
            <a:extrusionClr>
              <a:srgbClr val="F2F2F2"/>
            </a:extrusionClr>
            <a:contourClr>
              <a:srgbClr val="F2F2F2"/>
            </a:contourClr>
          </a:sp3d>
          <a:extLst>
            <a:ext uri="{AF507438-7753-43E0-B8FC-AC1667EBCBE1}">
              <a14:hiddenEffects xmlns:a14="http://schemas.microsoft.com/office/drawing/2010/main">
                <a:effectLst>
                  <a:outerShdw dist="107763" dir="2700000" algn="ctr" rotWithShape="0">
                    <a:srgbClr val="7F7F7F">
                      <a:alpha val="50000"/>
                    </a:srgbClr>
                  </a:outerShdw>
                </a:effectLst>
              </a14:hiddenEffects>
            </a:ext>
          </a:extLst>
        </p:spPr>
        <p:txBody>
          <a:bodyPr vert="horz" wrap="square" lIns="91440" tIns="45720" rIns="91440" bIns="45720" numCol="1" anchor="t" anchorCtr="0" compatLnSpc="1">
            <a:prstTxWarp prst="textNoShape">
              <a:avLst/>
            </a:prstTxWarp>
            <a:flatTx/>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a:t>
            </a:r>
            <a:endParaRPr kumimoji="0" lang="en-US" altLang="en-US" sz="9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4">
            <a:extLst>
              <a:ext uri="{FF2B5EF4-FFF2-40B4-BE49-F238E27FC236}">
                <a16:creationId xmlns:a16="http://schemas.microsoft.com/office/drawing/2014/main" id="{76AD9D7B-078E-448A-BBD0-3DCF7C979FA0}"/>
              </a:ext>
            </a:extLst>
          </p:cNvPr>
          <p:cNvSpPr>
            <a:spLocks noChangeArrowheads="1"/>
          </p:cNvSpPr>
          <p:nvPr/>
        </p:nvSpPr>
        <p:spPr bwMode="auto">
          <a:xfrm>
            <a:off x="68580" y="-330030"/>
            <a:ext cx="12340767" cy="4431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17365D"/>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a:solidFill>
                <a:srgbClr val="17365D"/>
              </a:solidFill>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17365D"/>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a:solidFill>
                <a:srgbClr val="17365D"/>
              </a:solidFill>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17365D"/>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a:solidFill>
                <a:srgbClr val="17365D"/>
              </a:solidFill>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17365D"/>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a:solidFill>
                <a:srgbClr val="17365D"/>
              </a:solidFill>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17365D"/>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17365D"/>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a:ln>
                <a:noFill/>
              </a:ln>
              <a:solidFill>
                <a:srgbClr val="17365D"/>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a:solidFill>
                <a:srgbClr val="17365D"/>
              </a:solidFill>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a:solidFill>
                <a:srgbClr val="17365D"/>
              </a:solidFill>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a:solidFill>
                <a:srgbClr val="17365D"/>
              </a:solidFill>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a:solidFill>
                <a:srgbClr val="17365D"/>
              </a:solidFill>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a:solidFill>
                <a:srgbClr val="17365D"/>
              </a:solidFill>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a:solidFill>
                <a:srgbClr val="002060"/>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002060"/>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0D8D18A4-BC47-434C-B13B-0C53CF53F372}"/>
              </a:ext>
            </a:extLst>
          </p:cNvPr>
          <p:cNvSpPr/>
          <p:nvPr/>
        </p:nvSpPr>
        <p:spPr>
          <a:xfrm>
            <a:off x="434340" y="66025"/>
            <a:ext cx="11407140" cy="7843622"/>
          </a:xfrm>
          <a:prstGeom prst="rect">
            <a:avLst/>
          </a:prstGeom>
        </p:spPr>
        <p:txBody>
          <a:bodyPr wrap="square">
            <a:spAutoFit/>
          </a:bodyPr>
          <a:lstStyle/>
          <a:p>
            <a:pPr algn="ctr">
              <a:spcAft>
                <a:spcPts val="1000"/>
              </a:spcAft>
            </a:pPr>
            <a:r>
              <a:rPr lang="en-US" sz="3200" b="1" dirty="0">
                <a:solidFill>
                  <a:srgbClr val="002060"/>
                </a:solidFill>
                <a:latin typeface="Arial" panose="020B0604020202020204" pitchFamily="34" charset="0"/>
                <a:ea typeface="Calibri" panose="020F0502020204030204" pitchFamily="34" charset="0"/>
                <a:cs typeface="Times New Roman" panose="02020603050405020304" pitchFamily="18" charset="0"/>
              </a:rPr>
              <a:t>TABLE OF CONTENTS</a:t>
            </a:r>
          </a:p>
          <a:p>
            <a:pPr algn="ctr">
              <a:spcAft>
                <a:spcPts val="1000"/>
              </a:spcAft>
            </a:pPr>
            <a:r>
              <a:rPr lang="en-US" b="1" dirty="0">
                <a:solidFill>
                  <a:srgbClr val="002060"/>
                </a:solidFill>
                <a:latin typeface="Arial" panose="020B0604020202020204" pitchFamily="34" charset="0"/>
                <a:ea typeface="Calibri" panose="020F0502020204030204" pitchFamily="34" charset="0"/>
                <a:cs typeface="Times New Roman" panose="02020603050405020304" pitchFamily="18" charset="0"/>
              </a:rPr>
              <a:t>2023-2024</a:t>
            </a:r>
            <a:endParaRPr lang="en-US" sz="800" dirty="0">
              <a:latin typeface="Arial" pitchFamily="34" charset="0"/>
              <a:cs typeface="Arial" pitchFamily="34" charset="0"/>
            </a:endParaRPr>
          </a:p>
          <a:p>
            <a:pPr lvl="0" indent="457200" eaLnBrk="0" fontAlgn="base" hangingPunct="0">
              <a:lnSpc>
                <a:spcPct val="150000"/>
              </a:lnSpc>
              <a:spcBef>
                <a:spcPct val="0"/>
              </a:spcBef>
              <a:spcAft>
                <a:spcPct val="0"/>
              </a:spcAft>
            </a:pPr>
            <a:endParaRPr lang="en-US" sz="1400" b="1" dirty="0">
              <a:latin typeface="Arial" pitchFamily="34" charset="0"/>
              <a:ea typeface="Calibri" pitchFamily="34" charset="0"/>
              <a:cs typeface="Arial" pitchFamily="34" charset="0"/>
            </a:endParaRPr>
          </a:p>
          <a:p>
            <a:pPr lvl="0" indent="457200" eaLnBrk="0" fontAlgn="base" hangingPunct="0">
              <a:spcBef>
                <a:spcPct val="0"/>
              </a:spcBef>
              <a:spcAft>
                <a:spcPct val="0"/>
              </a:spcAft>
            </a:pPr>
            <a:r>
              <a:rPr lang="en-US" sz="1400" b="1" dirty="0">
                <a:latin typeface="Arial" pitchFamily="34" charset="0"/>
                <a:ea typeface="Calibri" pitchFamily="34" charset="0"/>
                <a:cs typeface="Arial" pitchFamily="34" charset="0"/>
              </a:rPr>
              <a:t>Page 1	Program Prompt</a:t>
            </a:r>
          </a:p>
          <a:p>
            <a:pPr lvl="0" indent="457200" eaLnBrk="0" fontAlgn="base" hangingPunct="0">
              <a:spcBef>
                <a:spcPct val="0"/>
              </a:spcBef>
              <a:spcAft>
                <a:spcPct val="0"/>
              </a:spcAft>
            </a:pPr>
            <a:endParaRPr lang="en-US" sz="600" b="1" dirty="0">
              <a:latin typeface="Arial" pitchFamily="34" charset="0"/>
              <a:ea typeface="Calibri" pitchFamily="34" charset="0"/>
              <a:cs typeface="Arial" pitchFamily="34" charset="0"/>
            </a:endParaRPr>
          </a:p>
          <a:p>
            <a:pPr lvl="0" indent="457200" eaLnBrk="0" fontAlgn="base" hangingPunct="0">
              <a:spcBef>
                <a:spcPct val="0"/>
              </a:spcBef>
              <a:spcAft>
                <a:spcPct val="0"/>
              </a:spcAft>
            </a:pPr>
            <a:r>
              <a:rPr lang="en-US" sz="1400" b="1" dirty="0">
                <a:latin typeface="Arial" pitchFamily="34" charset="0"/>
                <a:ea typeface="Calibri" pitchFamily="34" charset="0"/>
                <a:cs typeface="Arial" pitchFamily="34" charset="0"/>
              </a:rPr>
              <a:t>Pages 2-4	Program Guidelines</a:t>
            </a:r>
          </a:p>
          <a:p>
            <a:pPr lvl="0" indent="457200" eaLnBrk="0" fontAlgn="base" hangingPunct="0">
              <a:spcBef>
                <a:spcPct val="0"/>
              </a:spcBef>
              <a:spcAft>
                <a:spcPct val="0"/>
              </a:spcAft>
            </a:pPr>
            <a:endParaRPr lang="en-US" sz="600" b="1" dirty="0">
              <a:latin typeface="Arial" pitchFamily="34" charset="0"/>
              <a:ea typeface="Calibri" pitchFamily="34" charset="0"/>
              <a:cs typeface="Arial" pitchFamily="34" charset="0"/>
            </a:endParaRPr>
          </a:p>
          <a:p>
            <a:pPr lvl="0" indent="457200" eaLnBrk="0" fontAlgn="base" hangingPunct="0">
              <a:spcBef>
                <a:spcPct val="0"/>
              </a:spcBef>
              <a:spcAft>
                <a:spcPct val="0"/>
              </a:spcAft>
            </a:pPr>
            <a:r>
              <a:rPr lang="en-US" sz="1400" b="1" dirty="0">
                <a:latin typeface="Arial" pitchFamily="34" charset="0"/>
                <a:ea typeface="Calibri" pitchFamily="34" charset="0"/>
                <a:cs typeface="Arial" pitchFamily="34" charset="0"/>
              </a:rPr>
              <a:t>Page 5-6	Unit Proposal</a:t>
            </a:r>
          </a:p>
          <a:p>
            <a:pPr lvl="0" indent="457200" eaLnBrk="0" fontAlgn="base" hangingPunct="0">
              <a:spcBef>
                <a:spcPct val="0"/>
              </a:spcBef>
              <a:spcAft>
                <a:spcPct val="0"/>
              </a:spcAft>
            </a:pPr>
            <a:endParaRPr lang="en-US" sz="600" b="1" dirty="0">
              <a:latin typeface="Arial" pitchFamily="34" charset="0"/>
              <a:ea typeface="Calibri" pitchFamily="34" charset="0"/>
              <a:cs typeface="Arial" pitchFamily="34" charset="0"/>
            </a:endParaRPr>
          </a:p>
          <a:p>
            <a:pPr lvl="0" indent="457200" eaLnBrk="0" fontAlgn="base" hangingPunct="0">
              <a:spcBef>
                <a:spcPct val="0"/>
              </a:spcBef>
              <a:spcAft>
                <a:spcPct val="0"/>
              </a:spcAft>
            </a:pPr>
            <a:r>
              <a:rPr lang="en-US" sz="1400" b="1" dirty="0">
                <a:latin typeface="Arial" pitchFamily="34" charset="0"/>
                <a:ea typeface="Calibri" pitchFamily="34" charset="0"/>
                <a:cs typeface="Arial" pitchFamily="34" charset="0"/>
              </a:rPr>
              <a:t>Page 7	Grant Request Form</a:t>
            </a:r>
          </a:p>
          <a:p>
            <a:pPr lvl="0" indent="457200" eaLnBrk="0" fontAlgn="base" hangingPunct="0">
              <a:spcBef>
                <a:spcPct val="0"/>
              </a:spcBef>
              <a:spcAft>
                <a:spcPct val="0"/>
              </a:spcAft>
            </a:pPr>
            <a:endParaRPr lang="en-US" sz="600" b="1" dirty="0">
              <a:latin typeface="Arial" pitchFamily="34" charset="0"/>
              <a:ea typeface="Calibri" pitchFamily="34" charset="0"/>
              <a:cs typeface="Arial" pitchFamily="34" charset="0"/>
            </a:endParaRPr>
          </a:p>
          <a:p>
            <a:pPr lvl="0" indent="457200" eaLnBrk="0" fontAlgn="base" hangingPunct="0">
              <a:spcBef>
                <a:spcPct val="0"/>
              </a:spcBef>
              <a:spcAft>
                <a:spcPct val="0"/>
              </a:spcAft>
            </a:pPr>
            <a:r>
              <a:rPr lang="en-US" sz="1400" b="1" dirty="0">
                <a:latin typeface="Arial" pitchFamily="34" charset="0"/>
                <a:ea typeface="Calibri" pitchFamily="34" charset="0"/>
                <a:cs typeface="Arial" pitchFamily="34" charset="0"/>
              </a:rPr>
              <a:t>Page 8	Application Form</a:t>
            </a:r>
          </a:p>
          <a:p>
            <a:pPr lvl="0" indent="457200" eaLnBrk="0" fontAlgn="base" hangingPunct="0">
              <a:spcBef>
                <a:spcPct val="0"/>
              </a:spcBef>
              <a:spcAft>
                <a:spcPct val="0"/>
              </a:spcAft>
            </a:pPr>
            <a:endParaRPr lang="en-US" sz="600" b="1" dirty="0">
              <a:latin typeface="Arial" pitchFamily="34" charset="0"/>
              <a:ea typeface="Calibri" pitchFamily="34" charset="0"/>
              <a:cs typeface="Arial" pitchFamily="34" charset="0"/>
            </a:endParaRPr>
          </a:p>
          <a:p>
            <a:pPr lvl="0" indent="457200" eaLnBrk="0" fontAlgn="base" hangingPunct="0">
              <a:spcBef>
                <a:spcPct val="0"/>
              </a:spcBef>
              <a:spcAft>
                <a:spcPct val="0"/>
              </a:spcAft>
            </a:pPr>
            <a:r>
              <a:rPr lang="en-US" sz="1400" b="1" dirty="0">
                <a:latin typeface="Arial" pitchFamily="34" charset="0"/>
                <a:ea typeface="Calibri" pitchFamily="34" charset="0"/>
                <a:cs typeface="Arial" pitchFamily="34" charset="0"/>
              </a:rPr>
              <a:t>Page 9	Program Time Line</a:t>
            </a:r>
            <a:endParaRPr lang="en-US" sz="800" b="1" dirty="0">
              <a:latin typeface="Arial" pitchFamily="34" charset="0"/>
              <a:cs typeface="Arial" pitchFamily="34" charset="0"/>
            </a:endParaRPr>
          </a:p>
          <a:p>
            <a:pPr lvl="0" indent="457200" eaLnBrk="0" fontAlgn="base" hangingPunct="0">
              <a:spcBef>
                <a:spcPct val="0"/>
              </a:spcBef>
              <a:spcAft>
                <a:spcPct val="0"/>
              </a:spcAft>
            </a:pPr>
            <a:endParaRPr lang="en-US" sz="600" b="1" dirty="0">
              <a:latin typeface="Arial" pitchFamily="34" charset="0"/>
              <a:ea typeface="Calibri" pitchFamily="34" charset="0"/>
              <a:cs typeface="Arial" pitchFamily="34" charset="0"/>
            </a:endParaRPr>
          </a:p>
          <a:p>
            <a:pPr lvl="0" indent="457200" eaLnBrk="0" fontAlgn="base" hangingPunct="0">
              <a:spcBef>
                <a:spcPct val="0"/>
              </a:spcBef>
              <a:spcAft>
                <a:spcPct val="0"/>
              </a:spcAft>
            </a:pPr>
            <a:r>
              <a:rPr lang="en-US" sz="1400" b="1" dirty="0">
                <a:latin typeface="Arial" pitchFamily="34" charset="0"/>
                <a:ea typeface="Calibri" pitchFamily="34" charset="0"/>
                <a:cs typeface="Arial" pitchFamily="34" charset="0"/>
              </a:rPr>
              <a:t>Pages 10-11	Unit Reporting Format/Guide </a:t>
            </a:r>
            <a:endParaRPr lang="en-US" sz="800" b="1" dirty="0">
              <a:latin typeface="Arial" pitchFamily="34" charset="0"/>
              <a:cs typeface="Arial" pitchFamily="34" charset="0"/>
            </a:endParaRPr>
          </a:p>
          <a:p>
            <a:pPr lvl="0" indent="457200" eaLnBrk="0" fontAlgn="base" hangingPunct="0">
              <a:spcBef>
                <a:spcPct val="0"/>
              </a:spcBef>
              <a:spcAft>
                <a:spcPct val="0"/>
              </a:spcAft>
            </a:pPr>
            <a:endParaRPr lang="en-US" sz="600" b="1" dirty="0">
              <a:latin typeface="Arial" pitchFamily="34" charset="0"/>
              <a:ea typeface="Calibri" pitchFamily="34" charset="0"/>
              <a:cs typeface="Arial" pitchFamily="34" charset="0"/>
            </a:endParaRPr>
          </a:p>
          <a:p>
            <a:pPr lvl="0" indent="457200" eaLnBrk="0" fontAlgn="base" hangingPunct="0">
              <a:spcBef>
                <a:spcPct val="0"/>
              </a:spcBef>
              <a:spcAft>
                <a:spcPct val="0"/>
              </a:spcAft>
            </a:pPr>
            <a:r>
              <a:rPr lang="en-US" sz="1400" b="1" dirty="0">
                <a:latin typeface="Arial" pitchFamily="34" charset="0"/>
                <a:ea typeface="Calibri" pitchFamily="34" charset="0"/>
                <a:cs typeface="Arial" pitchFamily="34" charset="0"/>
              </a:rPr>
              <a:t>Page 12	Grant Financial Accounting Form</a:t>
            </a:r>
          </a:p>
          <a:p>
            <a:pPr lvl="0" indent="457200" eaLnBrk="0" fontAlgn="base" hangingPunct="0">
              <a:spcBef>
                <a:spcPct val="0"/>
              </a:spcBef>
              <a:spcAft>
                <a:spcPct val="0"/>
              </a:spcAft>
            </a:pPr>
            <a:endParaRPr lang="en-US" sz="600" b="1" dirty="0">
              <a:latin typeface="Arial" pitchFamily="34" charset="0"/>
              <a:ea typeface="Calibri" pitchFamily="34" charset="0"/>
              <a:cs typeface="Arial" pitchFamily="34" charset="0"/>
            </a:endParaRPr>
          </a:p>
          <a:p>
            <a:pPr lvl="0" indent="457200" eaLnBrk="0" fontAlgn="base" hangingPunct="0">
              <a:spcBef>
                <a:spcPct val="0"/>
              </a:spcBef>
              <a:spcAft>
                <a:spcPct val="0"/>
              </a:spcAft>
            </a:pPr>
            <a:r>
              <a:rPr lang="en-US" sz="1400" b="1" dirty="0">
                <a:latin typeface="Arial" pitchFamily="34" charset="0"/>
                <a:ea typeface="Calibri" pitchFamily="34" charset="0"/>
                <a:cs typeface="Arial" pitchFamily="34" charset="0"/>
              </a:rPr>
              <a:t>Page 13	Unit Report – Cover Page</a:t>
            </a:r>
            <a:r>
              <a:rPr lang="en-US" sz="1600" b="1" dirty="0">
                <a:latin typeface="Arial" pitchFamily="34" charset="0"/>
                <a:ea typeface="Calibri" pitchFamily="34" charset="0"/>
                <a:cs typeface="Arial" pitchFamily="34" charset="0"/>
              </a:rPr>
              <a:t> </a:t>
            </a:r>
            <a:r>
              <a:rPr lang="en-US" sz="1200" b="1" dirty="0">
                <a:latin typeface="Arial" pitchFamily="34" charset="0"/>
                <a:ea typeface="Calibri" pitchFamily="34" charset="0"/>
                <a:cs typeface="Arial" pitchFamily="34" charset="0"/>
              </a:rPr>
              <a:t>(</a:t>
            </a:r>
            <a:r>
              <a:rPr lang="en-US" sz="1200" b="1" i="1" dirty="0">
                <a:latin typeface="Arial" pitchFamily="34" charset="0"/>
                <a:ea typeface="Calibri" pitchFamily="34" charset="0"/>
                <a:cs typeface="Arial" pitchFamily="34" charset="0"/>
              </a:rPr>
              <a:t>Required to accompany submission of final Unit Report)</a:t>
            </a:r>
            <a:endParaRPr lang="en-US" sz="1200" b="1" dirty="0">
              <a:latin typeface="Arial" pitchFamily="34" charset="0"/>
              <a:cs typeface="Arial" pitchFamily="34" charset="0"/>
            </a:endParaRPr>
          </a:p>
          <a:p>
            <a:pPr lvl="0" indent="457200" eaLnBrk="0" fontAlgn="base" hangingPunct="0">
              <a:spcBef>
                <a:spcPct val="0"/>
              </a:spcBef>
              <a:spcAft>
                <a:spcPct val="0"/>
              </a:spcAft>
            </a:pPr>
            <a:endParaRPr lang="en-US" sz="600" b="1" dirty="0">
              <a:latin typeface="Arial" pitchFamily="34" charset="0"/>
              <a:ea typeface="Calibri" pitchFamily="34" charset="0"/>
              <a:cs typeface="Arial" pitchFamily="34" charset="0"/>
            </a:endParaRPr>
          </a:p>
          <a:p>
            <a:pPr lvl="0" indent="457200" eaLnBrk="0" fontAlgn="base" hangingPunct="0">
              <a:spcBef>
                <a:spcPct val="0"/>
              </a:spcBef>
              <a:spcAft>
                <a:spcPct val="0"/>
              </a:spcAft>
            </a:pPr>
            <a:r>
              <a:rPr lang="en-US" sz="1400" b="1" dirty="0">
                <a:latin typeface="Arial" pitchFamily="34" charset="0"/>
                <a:ea typeface="Calibri" pitchFamily="34" charset="0"/>
                <a:cs typeface="Arial" pitchFamily="34" charset="0"/>
              </a:rPr>
              <a:t>Page 14-15	Coordinators Awards Program/Scoring Sheet</a:t>
            </a:r>
          </a:p>
          <a:p>
            <a:pPr lvl="0" indent="457200" eaLnBrk="0" fontAlgn="base" hangingPunct="0">
              <a:spcBef>
                <a:spcPct val="0"/>
              </a:spcBef>
              <a:spcAft>
                <a:spcPct val="0"/>
              </a:spcAft>
            </a:pPr>
            <a:endParaRPr lang="en-US" sz="600" b="1" dirty="0">
              <a:latin typeface="Arial" pitchFamily="34" charset="0"/>
              <a:ea typeface="Calibri" pitchFamily="34" charset="0"/>
              <a:cs typeface="Arial" pitchFamily="34" charset="0"/>
            </a:endParaRPr>
          </a:p>
          <a:p>
            <a:pPr lvl="0" indent="457200" eaLnBrk="0" fontAlgn="base" hangingPunct="0">
              <a:spcBef>
                <a:spcPct val="0"/>
              </a:spcBef>
              <a:spcAft>
                <a:spcPct val="0"/>
              </a:spcAft>
            </a:pPr>
            <a:r>
              <a:rPr lang="en-US" sz="1400" b="1" dirty="0">
                <a:latin typeface="Arial" pitchFamily="34" charset="0"/>
                <a:ea typeface="Calibri" pitchFamily="34" charset="0"/>
                <a:cs typeface="Arial" pitchFamily="34" charset="0"/>
              </a:rPr>
              <a:t>Page 16	Teacher Awards Program</a:t>
            </a:r>
          </a:p>
          <a:p>
            <a:pPr lvl="0" indent="457200" eaLnBrk="0" fontAlgn="base" hangingPunct="0">
              <a:spcBef>
                <a:spcPct val="0"/>
              </a:spcBef>
              <a:spcAft>
                <a:spcPct val="0"/>
              </a:spcAft>
            </a:pPr>
            <a:endParaRPr lang="en-US" sz="600" b="1" dirty="0">
              <a:latin typeface="Arial" pitchFamily="34" charset="0"/>
              <a:ea typeface="Calibri" pitchFamily="34" charset="0"/>
              <a:cs typeface="Arial" pitchFamily="34" charset="0"/>
            </a:endParaRPr>
          </a:p>
          <a:p>
            <a:pPr lvl="0" indent="457200" eaLnBrk="0" fontAlgn="base" hangingPunct="0">
              <a:spcBef>
                <a:spcPct val="0"/>
              </a:spcBef>
              <a:spcAft>
                <a:spcPct val="0"/>
              </a:spcAft>
            </a:pPr>
            <a:r>
              <a:rPr lang="en-US" sz="1400" b="1" dirty="0">
                <a:latin typeface="Arial" pitchFamily="34" charset="0"/>
                <a:ea typeface="Calibri" pitchFamily="34" charset="0"/>
                <a:cs typeface="Arial" pitchFamily="34" charset="0"/>
              </a:rPr>
              <a:t>Page 17	Judging Criteria/Scoring Sheet</a:t>
            </a:r>
          </a:p>
          <a:p>
            <a:pPr lvl="0" indent="457200" eaLnBrk="0" fontAlgn="base" hangingPunct="0">
              <a:spcBef>
                <a:spcPct val="0"/>
              </a:spcBef>
              <a:spcAft>
                <a:spcPct val="0"/>
              </a:spcAft>
            </a:pPr>
            <a:r>
              <a:rPr lang="en-US" sz="1400" b="1" dirty="0">
                <a:latin typeface="Arial" pitchFamily="34" charset="0"/>
                <a:ea typeface="Calibri" pitchFamily="34" charset="0"/>
                <a:cs typeface="Arial" pitchFamily="34" charset="0"/>
              </a:rPr>
              <a:t> </a:t>
            </a:r>
            <a:endParaRPr lang="en-US" sz="1000" b="1" u="sng" dirty="0">
              <a:latin typeface="Arial" pitchFamily="34" charset="0"/>
              <a:cs typeface="Arial" pitchFamily="34" charset="0"/>
            </a:endParaRPr>
          </a:p>
          <a:p>
            <a:pPr lvl="0" indent="457200" algn="ctr" eaLnBrk="0" fontAlgn="base" hangingPunct="0">
              <a:spcBef>
                <a:spcPct val="0"/>
              </a:spcBef>
              <a:spcAft>
                <a:spcPct val="0"/>
              </a:spcAft>
            </a:pPr>
            <a:endParaRPr lang="en-US" sz="1000" b="1" u="sng" dirty="0">
              <a:latin typeface="Arial" pitchFamily="34" charset="0"/>
              <a:cs typeface="Arial" pitchFamily="34" charset="0"/>
            </a:endParaRPr>
          </a:p>
          <a:p>
            <a:pPr lvl="0" indent="457200" algn="ctr" eaLnBrk="0" fontAlgn="base" hangingPunct="0">
              <a:spcBef>
                <a:spcPct val="0"/>
              </a:spcBef>
              <a:spcAft>
                <a:spcPct val="0"/>
              </a:spcAft>
            </a:pPr>
            <a:endParaRPr lang="en-US" sz="1000" b="1" u="sng" dirty="0">
              <a:latin typeface="Arial" pitchFamily="34" charset="0"/>
              <a:cs typeface="Arial" pitchFamily="34" charset="0"/>
            </a:endParaRPr>
          </a:p>
          <a:p>
            <a:pPr lvl="0" indent="457200" algn="ctr" eaLnBrk="0" fontAlgn="base" hangingPunct="0">
              <a:spcBef>
                <a:spcPct val="0"/>
              </a:spcBef>
              <a:spcAft>
                <a:spcPct val="0"/>
              </a:spcAft>
            </a:pPr>
            <a:endParaRPr lang="en-US" sz="1000" b="1" u="sng" dirty="0">
              <a:latin typeface="Arial" pitchFamily="34" charset="0"/>
              <a:cs typeface="Arial" pitchFamily="34" charset="0"/>
            </a:endParaRPr>
          </a:p>
          <a:p>
            <a:pPr lvl="0" indent="457200" algn="ctr" eaLnBrk="0" fontAlgn="base" hangingPunct="0">
              <a:spcBef>
                <a:spcPct val="0"/>
              </a:spcBef>
              <a:spcAft>
                <a:spcPct val="0"/>
              </a:spcAft>
            </a:pPr>
            <a:r>
              <a:rPr lang="en-US" sz="1000" b="1" u="sng" dirty="0">
                <a:latin typeface="Arial" pitchFamily="34" charset="0"/>
                <a:cs typeface="Arial" pitchFamily="34" charset="0"/>
              </a:rPr>
              <a:t>CONTACT INFORMATION</a:t>
            </a:r>
          </a:p>
          <a:p>
            <a:pPr lvl="0" indent="457200" algn="ctr" eaLnBrk="0" fontAlgn="base" hangingPunct="0">
              <a:spcBef>
                <a:spcPct val="0"/>
              </a:spcBef>
              <a:spcAft>
                <a:spcPct val="0"/>
              </a:spcAft>
            </a:pPr>
            <a:r>
              <a:rPr lang="en-US" sz="1200" dirty="0">
                <a:latin typeface="Arial" pitchFamily="34" charset="0"/>
                <a:ea typeface="Calibri" pitchFamily="34" charset="0"/>
                <a:cs typeface="Arial" pitchFamily="34" charset="0"/>
              </a:rPr>
              <a:t>John F. Justice    </a:t>
            </a:r>
            <a:endParaRPr lang="en-US" sz="1200" dirty="0">
              <a:latin typeface="Arial" pitchFamily="34" charset="0"/>
              <a:cs typeface="Arial" pitchFamily="34" charset="0"/>
            </a:endParaRPr>
          </a:p>
          <a:p>
            <a:pPr lvl="0" indent="457200" algn="ctr" eaLnBrk="0" fontAlgn="base" hangingPunct="0">
              <a:spcBef>
                <a:spcPct val="0"/>
              </a:spcBef>
              <a:spcAft>
                <a:spcPct val="0"/>
              </a:spcAft>
            </a:pPr>
            <a:r>
              <a:rPr lang="en-US" sz="1200" dirty="0">
                <a:latin typeface="Arial" pitchFamily="34" charset="0"/>
                <a:ea typeface="Calibri" pitchFamily="34" charset="0"/>
                <a:cs typeface="Arial" pitchFamily="34" charset="0"/>
              </a:rPr>
              <a:t>(606) 477-3456  </a:t>
            </a:r>
            <a:r>
              <a:rPr lang="en-US" sz="1200" dirty="0">
                <a:solidFill>
                  <a:srgbClr val="FF00FF"/>
                </a:solidFill>
                <a:latin typeface="Arial" pitchFamily="34" charset="0"/>
                <a:ea typeface="Calibri" pitchFamily="34" charset="0"/>
                <a:cs typeface="Arial" pitchFamily="34" charset="0"/>
              </a:rPr>
              <a:t> </a:t>
            </a:r>
            <a:endParaRPr lang="en-US" sz="1200" dirty="0">
              <a:latin typeface="Arial" pitchFamily="34" charset="0"/>
              <a:cs typeface="Arial" pitchFamily="34" charset="0"/>
            </a:endParaRPr>
          </a:p>
          <a:p>
            <a:pPr lvl="0" indent="457200" eaLnBrk="0" fontAlgn="base" hangingPunct="0">
              <a:spcBef>
                <a:spcPct val="0"/>
              </a:spcBef>
              <a:spcAft>
                <a:spcPct val="0"/>
              </a:spcAft>
            </a:pPr>
            <a:r>
              <a:rPr lang="en-US" sz="1400" b="1" dirty="0">
                <a:latin typeface="Arial" pitchFamily="34" charset="0"/>
                <a:ea typeface="Calibri" pitchFamily="34" charset="0"/>
                <a:cs typeface="Arial" pitchFamily="34" charset="0"/>
              </a:rPr>
              <a:t>                                                                              	          </a:t>
            </a:r>
            <a:r>
              <a:rPr lang="en-US" sz="1200" b="1" dirty="0">
                <a:solidFill>
                  <a:srgbClr val="002060"/>
                </a:solidFill>
                <a:latin typeface="Arial" pitchFamily="34" charset="0"/>
                <a:ea typeface="Calibri" pitchFamily="34" charset="0"/>
                <a:cs typeface="Arial" pitchFamily="34" charset="0"/>
                <a:hlinkClick r:id="rId2">
                  <a:extLst>
                    <a:ext uri="{A12FA001-AC4F-418D-AE19-62706E023703}">
                      <ahyp:hlinkClr xmlns:ahyp="http://schemas.microsoft.com/office/drawing/2018/hyperlinkcolor" val="tx"/>
                    </a:ext>
                  </a:extLst>
                </a:hlinkClick>
              </a:rPr>
              <a:t>cedarincky@gmail.com</a:t>
            </a:r>
            <a:endParaRPr lang="en-US" sz="900" b="1" i="1" dirty="0">
              <a:solidFill>
                <a:srgbClr val="002060"/>
              </a:solidFill>
              <a:latin typeface="Arial" pitchFamily="34" charset="0"/>
              <a:ea typeface="Calibri" pitchFamily="34" charset="0"/>
              <a:cs typeface="Arial" pitchFamily="34" charset="0"/>
            </a:endParaRPr>
          </a:p>
          <a:p>
            <a:pPr algn="ctr">
              <a:lnSpc>
                <a:spcPct val="115000"/>
              </a:lnSpc>
              <a:spcAft>
                <a:spcPts val="1000"/>
              </a:spcAft>
            </a:pPr>
            <a:endParaRPr lang="en-US" sz="1400" b="1" dirty="0">
              <a:latin typeface="Arial" panose="020B0604020202020204" pitchFamily="34" charset="0"/>
              <a:ea typeface="Calibri" panose="020F0502020204030204" pitchFamily="34" charset="0"/>
              <a:cs typeface="Times New Roman" panose="02020603050405020304" pitchFamily="18" charset="0"/>
            </a:endParaRPr>
          </a:p>
          <a:p>
            <a:pPr algn="ctr">
              <a:lnSpc>
                <a:spcPct val="115000"/>
              </a:lnSpc>
              <a:spcAft>
                <a:spcPts val="1000"/>
              </a:spcAft>
            </a:pPr>
            <a:endParaRPr lang="en-US" sz="1400" b="1" dirty="0">
              <a:latin typeface="Arial" panose="020B0604020202020204" pitchFamily="34" charset="0"/>
              <a:ea typeface="Calibri" panose="020F0502020204030204" pitchFamily="34" charset="0"/>
              <a:cs typeface="Times New Roman" panose="02020603050405020304" pitchFamily="18" charset="0"/>
            </a:endParaRPr>
          </a:p>
          <a:p>
            <a:pPr algn="ctr">
              <a:lnSpc>
                <a:spcPct val="115000"/>
              </a:lnSpc>
              <a:spcAft>
                <a:spcPts val="1000"/>
              </a:spcAft>
            </a:pPr>
            <a:endParaRPr lang="en-US" sz="1400" b="1" dirty="0">
              <a:latin typeface="Arial" panose="020B0604020202020204" pitchFamily="34" charset="0"/>
              <a:ea typeface="Calibri" panose="020F0502020204030204" pitchFamily="34" charset="0"/>
              <a:cs typeface="Times New Roman" panose="02020603050405020304" pitchFamily="18" charset="0"/>
            </a:endParaRPr>
          </a:p>
          <a:p>
            <a:pPr algn="ctr">
              <a:lnSpc>
                <a:spcPct val="115000"/>
              </a:lnSpc>
              <a:spcAft>
                <a:spcPts val="1000"/>
              </a:spcAft>
            </a:pPr>
            <a:endParaRPr lang="en-US" sz="1400" b="1"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1923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595124B-E233-469A-B470-4698AB6BF785}"/>
              </a:ext>
            </a:extLst>
          </p:cNvPr>
          <p:cNvSpPr/>
          <p:nvPr/>
        </p:nvSpPr>
        <p:spPr>
          <a:xfrm>
            <a:off x="26000" y="-22302"/>
            <a:ext cx="11929947" cy="7232749"/>
          </a:xfrm>
          <a:prstGeom prst="rect">
            <a:avLst/>
          </a:prstGeom>
        </p:spPr>
        <p:txBody>
          <a:bodyPr wrap="square">
            <a:spAutoFit/>
          </a:bodyPr>
          <a:lstStyle/>
          <a:p>
            <a:pPr lvl="0" algn="ctr" eaLnBrk="0" fontAlgn="base" hangingPunct="0">
              <a:spcBef>
                <a:spcPct val="0"/>
              </a:spcBef>
              <a:spcAft>
                <a:spcPct val="0"/>
              </a:spcAft>
            </a:pPr>
            <a:r>
              <a:rPr lang="en-US" altLang="en-US" sz="1200" b="1" dirty="0">
                <a:latin typeface="Arial" panose="020B0604020202020204" pitchFamily="34" charset="0"/>
                <a:ea typeface="Calibri" panose="020F0502020204030204" pitchFamily="34" charset="0"/>
                <a:cs typeface="Arial" panose="020B0604020202020204" pitchFamily="34" charset="0"/>
              </a:rPr>
              <a:t>                                                                                                                      CEDAR, INC.                                                                                                                </a:t>
            </a:r>
            <a:r>
              <a:rPr lang="en-US" altLang="en-US" sz="1000" b="1" dirty="0">
                <a:latin typeface="Arial" panose="020B0604020202020204" pitchFamily="34" charset="0"/>
                <a:ea typeface="Calibri" panose="020F0502020204030204" pitchFamily="34" charset="0"/>
                <a:cs typeface="Arial" panose="020B0604020202020204" pitchFamily="34" charset="0"/>
              </a:rPr>
              <a:t>PAGE 1</a:t>
            </a:r>
          </a:p>
          <a:p>
            <a:pPr lvl="0" algn="ctr" eaLnBrk="0" fontAlgn="base" hangingPunct="0">
              <a:spcBef>
                <a:spcPct val="0"/>
              </a:spcBef>
              <a:spcAft>
                <a:spcPct val="0"/>
              </a:spcAft>
            </a:pPr>
            <a:r>
              <a:rPr lang="en-US" altLang="en-US" b="1" i="1" dirty="0">
                <a:latin typeface="Arial" panose="020B0604020202020204" pitchFamily="34" charset="0"/>
                <a:ea typeface="Calibri" panose="020F0502020204030204" pitchFamily="34" charset="0"/>
                <a:cs typeface="Arial" panose="020B0604020202020204" pitchFamily="34" charset="0"/>
              </a:rPr>
              <a:t>FUTURE of WORK in APPALACHIA</a:t>
            </a:r>
            <a:r>
              <a:rPr lang="en-US" altLang="en-US" b="1" dirty="0">
                <a:latin typeface="Arial" panose="020B0604020202020204" pitchFamily="34" charset="0"/>
                <a:ea typeface="Calibri" panose="020F0502020204030204" pitchFamily="34" charset="0"/>
                <a:cs typeface="Arial" panose="020B0604020202020204" pitchFamily="34" charset="0"/>
              </a:rPr>
              <a:t> - EDUCATION PROGRAM</a:t>
            </a:r>
          </a:p>
          <a:p>
            <a:pPr lvl="0" algn="ctr" eaLnBrk="0" fontAlgn="base" hangingPunct="0">
              <a:spcBef>
                <a:spcPct val="0"/>
              </a:spcBef>
              <a:spcAft>
                <a:spcPct val="0"/>
              </a:spcAft>
            </a:pPr>
            <a:r>
              <a:rPr lang="en-US" altLang="en-US" sz="2400" b="1" dirty="0">
                <a:solidFill>
                  <a:srgbClr val="17365D"/>
                </a:solidFill>
                <a:latin typeface="Arial" panose="020B0604020202020204" pitchFamily="34" charset="0"/>
                <a:ea typeface="Calibri" panose="020F0502020204030204" pitchFamily="34" charset="0"/>
                <a:cs typeface="Arial" panose="020B0604020202020204" pitchFamily="34" charset="0"/>
              </a:rPr>
              <a:t> PROGRAM PROMPT</a:t>
            </a:r>
          </a:p>
          <a:p>
            <a:pPr lvl="0" algn="ctr" eaLnBrk="0" fontAlgn="base" hangingPunct="0">
              <a:spcBef>
                <a:spcPct val="0"/>
              </a:spcBef>
              <a:spcAft>
                <a:spcPct val="0"/>
              </a:spcAft>
            </a:pPr>
            <a:r>
              <a:rPr lang="en-US" altLang="en-US" sz="1200" b="1" dirty="0">
                <a:latin typeface="Arial" panose="020B0604020202020204" pitchFamily="34" charset="0"/>
                <a:ea typeface="Calibri" panose="020F0502020204030204" pitchFamily="34" charset="0"/>
                <a:cs typeface="Arial" panose="020B0604020202020204" pitchFamily="34" charset="0"/>
              </a:rPr>
              <a:t>2023-2024</a:t>
            </a:r>
          </a:p>
          <a:p>
            <a:pPr lvl="0" algn="ctr" eaLnBrk="0" fontAlgn="base" hangingPunct="0">
              <a:spcBef>
                <a:spcPct val="0"/>
              </a:spcBef>
              <a:spcAft>
                <a:spcPct val="0"/>
              </a:spcAft>
            </a:pPr>
            <a:endParaRPr lang="en-US" altLang="en-US" sz="300" b="1" dirty="0">
              <a:latin typeface="Arial" panose="020B0604020202020204" pitchFamily="34" charset="0"/>
              <a:ea typeface="Calibri" panose="020F0502020204030204" pitchFamily="34" charset="0"/>
              <a:cs typeface="Arial" panose="020B0604020202020204" pitchFamily="34" charset="0"/>
            </a:endParaRPr>
          </a:p>
          <a:p>
            <a:pPr lvl="0" eaLnBrk="0" fontAlgn="base" hangingPunct="0">
              <a:spcBef>
                <a:spcPct val="0"/>
              </a:spcBef>
              <a:spcAft>
                <a:spcPct val="0"/>
              </a:spcAft>
            </a:pPr>
            <a:r>
              <a:rPr lang="en-US" altLang="en-US" sz="1300" dirty="0">
                <a:latin typeface="Arial" panose="020B0604020202020204" pitchFamily="34" charset="0"/>
                <a:ea typeface="Calibri" panose="020F0502020204030204" pitchFamily="34" charset="0"/>
                <a:cs typeface="Arial" panose="020B0604020202020204" pitchFamily="34" charset="0"/>
              </a:rPr>
              <a:t>CEDAR invites you to submit a proposal for the creation, development, and implementation of a Unit of Study about the</a:t>
            </a:r>
            <a:endParaRPr lang="en-US" altLang="en-US" sz="1300" u="sng" dirty="0">
              <a:latin typeface="Arial" panose="020B0604020202020204" pitchFamily="34" charset="0"/>
              <a:ea typeface="Calibri" panose="020F0502020204030204" pitchFamily="34" charset="0"/>
              <a:cs typeface="Arial" panose="020B0604020202020204" pitchFamily="34" charset="0"/>
            </a:endParaRPr>
          </a:p>
          <a:p>
            <a:pPr lvl="0" eaLnBrk="0" fontAlgn="base" hangingPunct="0">
              <a:spcBef>
                <a:spcPct val="0"/>
              </a:spcBef>
              <a:spcAft>
                <a:spcPct val="0"/>
              </a:spcAft>
            </a:pPr>
            <a:r>
              <a:rPr lang="en-US" altLang="en-US" sz="1300" b="1" u="sng" dirty="0">
                <a:latin typeface="Arial" panose="020B0604020202020204" pitchFamily="34" charset="0"/>
                <a:ea typeface="Calibri" panose="020F0502020204030204" pitchFamily="34" charset="0"/>
                <a:cs typeface="Arial" panose="020B0604020202020204" pitchFamily="34" charset="0"/>
              </a:rPr>
              <a:t>Future of Work in Appalachia</a:t>
            </a:r>
            <a:r>
              <a:rPr lang="en-US" altLang="en-US" sz="1300" u="sng" dirty="0">
                <a:latin typeface="Arial" panose="020B0604020202020204" pitchFamily="34" charset="0"/>
                <a:ea typeface="Calibri" panose="020F0502020204030204" pitchFamily="34" charset="0"/>
                <a:cs typeface="Arial" panose="020B0604020202020204" pitchFamily="34" charset="0"/>
              </a:rPr>
              <a:t>,</a:t>
            </a:r>
            <a:r>
              <a:rPr lang="en-US" altLang="en-US" sz="1300" dirty="0">
                <a:latin typeface="Arial" panose="020B0604020202020204" pitchFamily="34" charset="0"/>
                <a:ea typeface="Calibri" panose="020F0502020204030204" pitchFamily="34" charset="0"/>
                <a:cs typeface="Arial" panose="020B0604020202020204" pitchFamily="34" charset="0"/>
              </a:rPr>
              <a:t> along with a Grant Request to purchase any materials and/or supplies needed for the Unit’s </a:t>
            </a:r>
          </a:p>
          <a:p>
            <a:pPr lvl="0" eaLnBrk="0" fontAlgn="base" hangingPunct="0">
              <a:spcBef>
                <a:spcPct val="0"/>
              </a:spcBef>
              <a:spcAft>
                <a:spcPct val="0"/>
              </a:spcAft>
            </a:pPr>
            <a:r>
              <a:rPr lang="en-US" altLang="en-US" sz="1300" dirty="0">
                <a:latin typeface="Arial" panose="020B0604020202020204" pitchFamily="34" charset="0"/>
                <a:ea typeface="Calibri" panose="020F0502020204030204" pitchFamily="34" charset="0"/>
                <a:cs typeface="Arial" panose="020B0604020202020204" pitchFamily="34" charset="0"/>
              </a:rPr>
              <a:t>implementation. Your Unit should be created around one or more of the following </a:t>
            </a:r>
            <a:r>
              <a:rPr lang="en-US" altLang="en-US" sz="1300" b="1" dirty="0">
                <a:solidFill>
                  <a:srgbClr val="002060"/>
                </a:solidFill>
                <a:latin typeface="Arial" panose="020B0604020202020204" pitchFamily="34" charset="0"/>
                <a:ea typeface="Calibri" panose="020F0502020204030204" pitchFamily="34" charset="0"/>
                <a:cs typeface="Arial" panose="020B0604020202020204" pitchFamily="34" charset="0"/>
              </a:rPr>
              <a:t>SOAR (Shaping Our Appalachian Region) Blueprint Pillars</a:t>
            </a:r>
            <a:r>
              <a:rPr lang="en-US" altLang="en-US" sz="1300" i="1" dirty="0">
                <a:latin typeface="Arial" panose="020B0604020202020204" pitchFamily="34" charset="0"/>
                <a:ea typeface="Calibri" panose="020F0502020204030204" pitchFamily="34" charset="0"/>
                <a:cs typeface="Arial" panose="020B0604020202020204" pitchFamily="34" charset="0"/>
              </a:rPr>
              <a:t>, </a:t>
            </a:r>
            <a:r>
              <a:rPr lang="en-US" altLang="en-US" sz="1300" dirty="0">
                <a:latin typeface="Arial" panose="020B0604020202020204" pitchFamily="34" charset="0"/>
                <a:ea typeface="Calibri" panose="020F0502020204030204" pitchFamily="34" charset="0"/>
                <a:cs typeface="Arial" panose="020B0604020202020204" pitchFamily="34" charset="0"/>
              </a:rPr>
              <a:t>while exploring with your students its role in helping build sustainability in their community and our region:</a:t>
            </a:r>
          </a:p>
          <a:p>
            <a:pPr lvl="0" eaLnBrk="0" fontAlgn="base" hangingPunct="0">
              <a:spcBef>
                <a:spcPct val="0"/>
              </a:spcBef>
              <a:spcAft>
                <a:spcPct val="0"/>
              </a:spcAft>
            </a:pPr>
            <a:endParaRPr lang="en-US" altLang="en-US" sz="800" dirty="0">
              <a:latin typeface="Arial" panose="020B0604020202020204" pitchFamily="34" charset="0"/>
              <a:cs typeface="Arial" panose="020B0604020202020204" pitchFamily="34" charset="0"/>
            </a:endParaRPr>
          </a:p>
          <a:p>
            <a:pPr marL="0" marR="0">
              <a:spcBef>
                <a:spcPts val="0"/>
              </a:spcBef>
              <a:spcAft>
                <a:spcPts val="0"/>
              </a:spcAft>
            </a:pPr>
            <a:r>
              <a:rPr lang="en-US" sz="13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1. Broadband</a:t>
            </a:r>
            <a:r>
              <a:rPr lang="en-US" sz="1300" dirty="0">
                <a:effectLst/>
                <a:latin typeface="Arial" panose="020B0604020202020204" pitchFamily="34" charset="0"/>
                <a:ea typeface="Calibri" panose="020F0502020204030204" pitchFamily="34" charset="0"/>
                <a:cs typeface="Arial" panose="020B0604020202020204" pitchFamily="34" charset="0"/>
              </a:rPr>
              <a:t> - </a:t>
            </a:r>
            <a:r>
              <a:rPr lang="en-US" sz="1300" spc="3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Increase the availability of affordable high-speed broadband, through fiber, to businesses and residents; and increase adoption rates throughout the SOAR region, (54 KY Appalachian counties);</a:t>
            </a:r>
            <a:endParaRPr lang="en-US" sz="1300" dirty="0">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600" dirty="0">
                <a:effectLst/>
                <a:latin typeface="Arial" panose="020B0604020202020204" pitchFamily="34" charset="0"/>
                <a:ea typeface="Calibri" panose="020F0502020204030204" pitchFamily="34" charset="0"/>
                <a:cs typeface="Arial" panose="020B0604020202020204" pitchFamily="34" charset="0"/>
              </a:rPr>
              <a:t> </a:t>
            </a:r>
          </a:p>
          <a:p>
            <a:pPr marL="0" marR="0">
              <a:spcBef>
                <a:spcPts val="0"/>
              </a:spcBef>
              <a:spcAft>
                <a:spcPts val="0"/>
              </a:spcAft>
            </a:pPr>
            <a:r>
              <a:rPr lang="en-US" sz="1300" b="1" dirty="0">
                <a:solidFill>
                  <a:srgbClr val="002060"/>
                </a:solidFill>
                <a:effectLst/>
                <a:latin typeface="Arial" panose="020B0604020202020204" pitchFamily="34" charset="0"/>
                <a:ea typeface="Calibri" panose="020F0502020204030204" pitchFamily="34" charset="0"/>
                <a:cs typeface="Arial" panose="020B0604020202020204" pitchFamily="34" charset="0"/>
              </a:rPr>
              <a:t>2. 21</a:t>
            </a:r>
            <a:r>
              <a:rPr lang="en-US" sz="1300" b="1" baseline="30000" dirty="0">
                <a:solidFill>
                  <a:srgbClr val="002060"/>
                </a:solidFill>
                <a:effectLst/>
                <a:latin typeface="Arial" panose="020B0604020202020204" pitchFamily="34" charset="0"/>
                <a:ea typeface="Calibri" panose="020F0502020204030204" pitchFamily="34" charset="0"/>
                <a:cs typeface="Arial" panose="020B0604020202020204" pitchFamily="34" charset="0"/>
              </a:rPr>
              <a:t>st</a:t>
            </a:r>
            <a:r>
              <a:rPr lang="en-US" sz="1300" b="1" dirty="0">
                <a:solidFill>
                  <a:srgbClr val="002060"/>
                </a:solidFill>
                <a:effectLst/>
                <a:latin typeface="Arial" panose="020B0604020202020204" pitchFamily="34" charset="0"/>
                <a:ea typeface="Calibri" panose="020F0502020204030204" pitchFamily="34" charset="0"/>
                <a:cs typeface="Arial" panose="020B0604020202020204" pitchFamily="34" charset="0"/>
              </a:rPr>
              <a:t> Century Workforce</a:t>
            </a:r>
            <a:r>
              <a:rPr lang="en-US" sz="1300" dirty="0">
                <a:effectLst/>
                <a:latin typeface="Arial" panose="020B0604020202020204" pitchFamily="34" charset="0"/>
                <a:ea typeface="Calibri" panose="020F0502020204030204" pitchFamily="34" charset="0"/>
                <a:cs typeface="Arial" panose="020B0604020202020204" pitchFamily="34" charset="0"/>
              </a:rPr>
              <a:t> - </a:t>
            </a:r>
            <a:r>
              <a:rPr lang="en-US" sz="1300" spc="3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Develop our regional workforce to be competitive in the digital economy and other emerging industries;</a:t>
            </a:r>
            <a:endParaRPr lang="en-US" sz="1300" dirty="0">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300" dirty="0">
                <a:effectLst/>
                <a:latin typeface="Arial" panose="020B0604020202020204" pitchFamily="34" charset="0"/>
                <a:ea typeface="Calibri" panose="020F0502020204030204" pitchFamily="34" charset="0"/>
                <a:cs typeface="Arial" panose="020B0604020202020204" pitchFamily="34" charset="0"/>
              </a:rPr>
              <a:t> </a:t>
            </a:r>
            <a:endParaRPr lang="en-US" sz="600" dirty="0">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300" b="1" i="1" dirty="0">
                <a:solidFill>
                  <a:srgbClr val="002060"/>
                </a:solidFill>
                <a:effectLst/>
                <a:latin typeface="Arial" panose="020B0604020202020204" pitchFamily="34" charset="0"/>
                <a:ea typeface="Calibri" panose="020F0502020204030204" pitchFamily="34" charset="0"/>
                <a:cs typeface="Arial" panose="020B0604020202020204" pitchFamily="34" charset="0"/>
              </a:rPr>
              <a:t>3. Entrepreneurship in the digital economy</a:t>
            </a:r>
            <a:r>
              <a:rPr lang="en-US" sz="1300" dirty="0">
                <a:effectLst/>
                <a:latin typeface="Arial" panose="020B0604020202020204" pitchFamily="34" charset="0"/>
                <a:ea typeface="Calibri" panose="020F0502020204030204" pitchFamily="34" charset="0"/>
                <a:cs typeface="Arial" panose="020B0604020202020204" pitchFamily="34" charset="0"/>
              </a:rPr>
              <a:t> - </a:t>
            </a:r>
            <a:r>
              <a:rPr lang="en-US" sz="1300" spc="3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 create more and expand existing small businesses within the region by taking full advantage of the digital economy;</a:t>
            </a:r>
            <a:endParaRPr lang="en-US" sz="1300" dirty="0">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endParaRPr lang="en-US" sz="600" dirty="0">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300" b="1" i="1" dirty="0">
                <a:solidFill>
                  <a:srgbClr val="FF0000"/>
                </a:solidFill>
                <a:effectLst/>
                <a:latin typeface="Arial" panose="020B0604020202020204" pitchFamily="34" charset="0"/>
                <a:ea typeface="Calibri" panose="020F0502020204030204" pitchFamily="34" charset="0"/>
                <a:cs typeface="Arial" panose="020B0604020202020204" pitchFamily="34" charset="0"/>
              </a:rPr>
              <a:t>4. Healthy Communities</a:t>
            </a:r>
            <a:r>
              <a:rPr lang="en-US" sz="1300" dirty="0">
                <a:effectLst/>
                <a:latin typeface="Arial" panose="020B0604020202020204" pitchFamily="34" charset="0"/>
                <a:ea typeface="Calibri" panose="020F0502020204030204" pitchFamily="34" charset="0"/>
                <a:cs typeface="Arial" panose="020B0604020202020204" pitchFamily="34" charset="0"/>
              </a:rPr>
              <a:t> - </a:t>
            </a:r>
            <a:r>
              <a:rPr lang="en-US" sz="1300" spc="3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 reduce the physical and economic impact of obesity, diabetes, and substance use disorder, as well as any current significant health concerns throughout our region, i.e. COVID-19, et.al.;</a:t>
            </a:r>
            <a:endParaRPr lang="en-US" sz="1300" dirty="0">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300" dirty="0">
                <a:effectLst/>
                <a:latin typeface="Arial" panose="020B0604020202020204" pitchFamily="34" charset="0"/>
                <a:ea typeface="Calibri" panose="020F0502020204030204" pitchFamily="34" charset="0"/>
                <a:cs typeface="Arial" panose="020B0604020202020204" pitchFamily="34" charset="0"/>
              </a:rPr>
              <a:t> </a:t>
            </a:r>
          </a:p>
          <a:p>
            <a:pPr marL="0" marR="0">
              <a:spcBef>
                <a:spcPts val="0"/>
              </a:spcBef>
              <a:spcAft>
                <a:spcPts val="0"/>
              </a:spcAft>
            </a:pPr>
            <a:r>
              <a:rPr lang="en-US" sz="1300" b="1" i="1" dirty="0">
                <a:solidFill>
                  <a:srgbClr val="002060"/>
                </a:solidFill>
                <a:effectLst/>
                <a:latin typeface="Arial" panose="020B0604020202020204" pitchFamily="34" charset="0"/>
                <a:ea typeface="Calibri" panose="020F0502020204030204" pitchFamily="34" charset="0"/>
                <a:cs typeface="Arial" panose="020B0604020202020204" pitchFamily="34" charset="0"/>
              </a:rPr>
              <a:t>5. Industrial Development</a:t>
            </a:r>
            <a:r>
              <a:rPr lang="en-US" sz="1300" dirty="0">
                <a:effectLst/>
                <a:latin typeface="Arial" panose="020B0604020202020204" pitchFamily="34" charset="0"/>
                <a:ea typeface="Calibri" panose="020F0502020204030204" pitchFamily="34" charset="0"/>
                <a:cs typeface="Arial" panose="020B0604020202020204" pitchFamily="34" charset="0"/>
              </a:rPr>
              <a:t> - </a:t>
            </a:r>
            <a:r>
              <a:rPr lang="en-US" sz="1300" spc="3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Increase the amount of industrial employment which includes manufacturing, natural resources, processing, and distribution by expanding existing companies and attracting new ones;</a:t>
            </a:r>
            <a:endParaRPr lang="en-US" sz="1300" dirty="0">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endParaRPr lang="en-US" sz="600" dirty="0">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300" b="1" i="1" dirty="0">
                <a:solidFill>
                  <a:srgbClr val="002060"/>
                </a:solidFill>
                <a:effectLst/>
                <a:latin typeface="Arial" panose="020B0604020202020204" pitchFamily="34" charset="0"/>
                <a:ea typeface="Calibri" panose="020F0502020204030204" pitchFamily="34" charset="0"/>
                <a:cs typeface="Arial" panose="020B0604020202020204" pitchFamily="34" charset="0"/>
              </a:rPr>
              <a:t>6. Regional Food Systems</a:t>
            </a:r>
            <a:r>
              <a:rPr lang="en-US" sz="1300" dirty="0">
                <a:effectLst/>
                <a:latin typeface="Arial" panose="020B0604020202020204" pitchFamily="34" charset="0"/>
                <a:ea typeface="Calibri" panose="020F0502020204030204" pitchFamily="34" charset="0"/>
                <a:cs typeface="Arial" panose="020B0604020202020204" pitchFamily="34" charset="0"/>
              </a:rPr>
              <a:t> - </a:t>
            </a:r>
            <a:r>
              <a:rPr lang="en-US" sz="1300" spc="3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Create a local foods movement by connecting local producers to markets for their products both within and outside the region;</a:t>
            </a:r>
            <a:endParaRPr lang="en-US" sz="1300" dirty="0">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endParaRPr lang="en-US" sz="600" b="1" i="1"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300" b="1" i="1" dirty="0">
                <a:solidFill>
                  <a:srgbClr val="002060"/>
                </a:solidFill>
                <a:effectLst/>
                <a:latin typeface="Arial" panose="020B0604020202020204" pitchFamily="34" charset="0"/>
                <a:ea typeface="Calibri" panose="020F0502020204030204" pitchFamily="34" charset="0"/>
                <a:cs typeface="Arial" panose="020B0604020202020204" pitchFamily="34" charset="0"/>
              </a:rPr>
              <a:t>7. Tourism and downtown revitalization</a:t>
            </a:r>
            <a:r>
              <a:rPr lang="en-US" sz="1300" dirty="0">
                <a:effectLst/>
                <a:latin typeface="Arial" panose="020B0604020202020204" pitchFamily="34" charset="0"/>
                <a:ea typeface="Calibri" panose="020F0502020204030204" pitchFamily="34" charset="0"/>
                <a:cs typeface="Arial" panose="020B0604020202020204" pitchFamily="34" charset="0"/>
              </a:rPr>
              <a:t> - </a:t>
            </a:r>
            <a:r>
              <a:rPr lang="en-US" sz="1300" spc="3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Establish Kentucky’s Appalachian region as a tourism destination;</a:t>
            </a:r>
            <a:endParaRPr lang="en-US" altLang="en-US" sz="1300" dirty="0">
              <a:latin typeface="Arial" panose="020B0604020202020204" pitchFamily="34" charset="0"/>
              <a:cs typeface="Arial" panose="020B0604020202020204" pitchFamily="34" charset="0"/>
            </a:endParaRPr>
          </a:p>
          <a:p>
            <a:pPr lvl="0" eaLnBrk="0" fontAlgn="base" hangingPunct="0">
              <a:spcBef>
                <a:spcPct val="0"/>
              </a:spcBef>
              <a:spcAft>
                <a:spcPct val="0"/>
              </a:spcAft>
            </a:pPr>
            <a:endParaRPr lang="en-US" altLang="en-US" sz="800" dirty="0">
              <a:latin typeface="Arial" panose="020B0604020202020204" pitchFamily="34" charset="0"/>
              <a:ea typeface="Calibri" panose="020F0502020204030204" pitchFamily="34" charset="0"/>
              <a:cs typeface="Arial" panose="020B0604020202020204" pitchFamily="34" charset="0"/>
            </a:endParaRPr>
          </a:p>
          <a:p>
            <a:pPr lvl="0" eaLnBrk="0" fontAlgn="base" hangingPunct="0">
              <a:spcBef>
                <a:spcPct val="0"/>
              </a:spcBef>
              <a:spcAft>
                <a:spcPct val="0"/>
              </a:spcAft>
            </a:pPr>
            <a:r>
              <a:rPr lang="en-US" altLang="en-US" sz="1300" b="1" dirty="0">
                <a:solidFill>
                  <a:srgbClr val="002060"/>
                </a:solidFill>
                <a:latin typeface="Arial" panose="020B0604020202020204" pitchFamily="34" charset="0"/>
                <a:ea typeface="Calibri" panose="020F0502020204030204" pitchFamily="34" charset="0"/>
                <a:cs typeface="Arial" panose="020B0604020202020204" pitchFamily="34" charset="0"/>
              </a:rPr>
              <a:t>Additionally, you are encouraged, but not required, to include a component in your Unit that addresses the role that, “Coal”, could possibly play in the Future of Work in Appalachia, relative to emerging or future technologies that could either find a new use for, “Coal”, or advancement in making it an acceptable resource that could regain a significant place in the overall energy strategy of our country. This will take some thinking-out-of-the-box, but should be considered a challenge worthy of the effort. Bonus points will be awarded in the Awards Program, as explained in the Judging Criteria/Scoring Sheet section on page 17.</a:t>
            </a:r>
          </a:p>
          <a:p>
            <a:pPr lvl="0" eaLnBrk="0" fontAlgn="base" hangingPunct="0">
              <a:spcBef>
                <a:spcPct val="0"/>
              </a:spcBef>
              <a:spcAft>
                <a:spcPct val="0"/>
              </a:spcAft>
            </a:pPr>
            <a:endParaRPr lang="en-US" altLang="en-US" sz="800" dirty="0">
              <a:latin typeface="Arial" panose="020B0604020202020204" pitchFamily="34" charset="0"/>
              <a:ea typeface="Calibri" panose="020F0502020204030204" pitchFamily="34" charset="0"/>
              <a:cs typeface="Arial" panose="020B0604020202020204" pitchFamily="34" charset="0"/>
            </a:endParaRPr>
          </a:p>
          <a:p>
            <a:pPr lvl="0" eaLnBrk="0" fontAlgn="base" hangingPunct="0">
              <a:spcBef>
                <a:spcPct val="0"/>
              </a:spcBef>
              <a:spcAft>
                <a:spcPct val="0"/>
              </a:spcAft>
            </a:pPr>
            <a:r>
              <a:rPr lang="en-US" altLang="en-US" sz="1300" dirty="0">
                <a:latin typeface="Arial" panose="020B0604020202020204" pitchFamily="34" charset="0"/>
                <a:ea typeface="Calibri" panose="020F0502020204030204" pitchFamily="34" charset="0"/>
                <a:cs typeface="Arial" panose="020B0604020202020204" pitchFamily="34" charset="0"/>
              </a:rPr>
              <a:t>The approval of your </a:t>
            </a:r>
            <a:r>
              <a:rPr lang="en-US" altLang="en-US" sz="1300" b="1" dirty="0">
                <a:latin typeface="Arial" panose="020B0604020202020204" pitchFamily="34" charset="0"/>
                <a:ea typeface="Calibri" panose="020F0502020204030204" pitchFamily="34" charset="0"/>
                <a:cs typeface="Arial" panose="020B0604020202020204" pitchFamily="34" charset="0"/>
              </a:rPr>
              <a:t>Unit Proposal</a:t>
            </a:r>
            <a:r>
              <a:rPr lang="en-US" altLang="en-US" sz="1300" dirty="0">
                <a:latin typeface="Arial" panose="020B0604020202020204" pitchFamily="34" charset="0"/>
                <a:ea typeface="Calibri" panose="020F0502020204030204" pitchFamily="34" charset="0"/>
                <a:cs typeface="Arial" panose="020B0604020202020204" pitchFamily="34" charset="0"/>
              </a:rPr>
              <a:t> and </a:t>
            </a:r>
            <a:r>
              <a:rPr lang="en-US" altLang="en-US" sz="1300" b="1" dirty="0">
                <a:latin typeface="Arial" panose="020B0604020202020204" pitchFamily="34" charset="0"/>
                <a:ea typeface="Calibri" panose="020F0502020204030204" pitchFamily="34" charset="0"/>
                <a:cs typeface="Arial" panose="020B0604020202020204" pitchFamily="34" charset="0"/>
              </a:rPr>
              <a:t>Grant Request</a:t>
            </a:r>
            <a:r>
              <a:rPr lang="en-US" altLang="en-US" sz="1300" dirty="0">
                <a:latin typeface="Arial" panose="020B0604020202020204" pitchFamily="34" charset="0"/>
                <a:ea typeface="Calibri" panose="020F0502020204030204" pitchFamily="34" charset="0"/>
                <a:cs typeface="Arial" panose="020B0604020202020204" pitchFamily="34" charset="0"/>
              </a:rPr>
              <a:t> will be based on the successful completion of the </a:t>
            </a:r>
            <a:r>
              <a:rPr lang="en-US" altLang="en-US" sz="1300" i="1" dirty="0">
                <a:latin typeface="Arial" panose="020B0604020202020204" pitchFamily="34" charset="0"/>
                <a:ea typeface="Calibri" panose="020F0502020204030204" pitchFamily="34" charset="0"/>
                <a:cs typeface="Arial" panose="020B0604020202020204" pitchFamily="34" charset="0"/>
              </a:rPr>
              <a:t>Program Application</a:t>
            </a:r>
            <a:r>
              <a:rPr lang="en-US" altLang="en-US" sz="1300" dirty="0">
                <a:latin typeface="Arial" panose="020B0604020202020204" pitchFamily="34" charset="0"/>
                <a:ea typeface="Calibri" panose="020F0502020204030204" pitchFamily="34" charset="0"/>
                <a:cs typeface="Arial" panose="020B0604020202020204" pitchFamily="34" charset="0"/>
              </a:rPr>
              <a:t> as o</a:t>
            </a:r>
            <a:r>
              <a:rPr lang="en-US" altLang="en-US" sz="1300" dirty="0">
                <a:latin typeface="Arial" panose="020B0604020202020204" pitchFamily="34" charset="0"/>
                <a:cs typeface="Arial" panose="020B0604020202020204" pitchFamily="34" charset="0"/>
              </a:rPr>
              <a:t>utlined in the </a:t>
            </a:r>
            <a:r>
              <a:rPr lang="en-US" altLang="en-US" sz="1300" i="1" dirty="0">
                <a:latin typeface="Arial" panose="020B0604020202020204" pitchFamily="34" charset="0"/>
                <a:cs typeface="Arial" panose="020B0604020202020204" pitchFamily="34" charset="0"/>
              </a:rPr>
              <a:t>Program Guidelines,</a:t>
            </a:r>
            <a:r>
              <a:rPr lang="en-US" altLang="en-US" sz="1300" dirty="0">
                <a:latin typeface="Arial" panose="020B0604020202020204" pitchFamily="34" charset="0"/>
                <a:cs typeface="Arial" panose="020B0604020202020204" pitchFamily="34" charset="0"/>
              </a:rPr>
              <a:t> and approved by the CEDAR Study Unit/Grant Committee.</a:t>
            </a:r>
          </a:p>
          <a:p>
            <a:pPr lvl="0" eaLnBrk="0" fontAlgn="base" hangingPunct="0">
              <a:spcBef>
                <a:spcPct val="0"/>
              </a:spcBef>
              <a:spcAft>
                <a:spcPct val="0"/>
              </a:spcAft>
            </a:pPr>
            <a:endParaRPr lang="en-US" altLang="en-US" sz="800" dirty="0">
              <a:latin typeface="Arial" panose="020B0604020202020204" pitchFamily="34" charset="0"/>
              <a:cs typeface="Arial" panose="020B0604020202020204" pitchFamily="34" charset="0"/>
            </a:endParaRPr>
          </a:p>
          <a:p>
            <a:pPr lvl="0" eaLnBrk="0" fontAlgn="base" hangingPunct="0">
              <a:spcBef>
                <a:spcPct val="0"/>
              </a:spcBef>
              <a:spcAft>
                <a:spcPct val="0"/>
              </a:spcAft>
            </a:pPr>
            <a:endParaRPr lang="en-US" alt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1729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1BC3A23-6755-4E15-98D4-6EE335E94A1E}"/>
              </a:ext>
            </a:extLst>
          </p:cNvPr>
          <p:cNvSpPr/>
          <p:nvPr/>
        </p:nvSpPr>
        <p:spPr>
          <a:xfrm>
            <a:off x="144966" y="-3714"/>
            <a:ext cx="11898351" cy="10283841"/>
          </a:xfrm>
          <a:prstGeom prst="rect">
            <a:avLst/>
          </a:prstGeom>
        </p:spPr>
        <p:txBody>
          <a:bodyPr wrap="square">
            <a:spAutoFit/>
          </a:bodyPr>
          <a:lstStyle/>
          <a:p>
            <a:pPr algn="r"/>
            <a:r>
              <a:rPr lang="en-US" sz="1000" b="1" i="1" dirty="0">
                <a:latin typeface="Arial" panose="020B0604020202020204" pitchFamily="34" charset="0"/>
                <a:ea typeface="Calibri" panose="020F0502020204030204" pitchFamily="34" charset="0"/>
                <a:cs typeface="Times New Roman" panose="02020603050405020304" pitchFamily="18" charset="0"/>
              </a:rPr>
              <a:t> </a:t>
            </a:r>
            <a:r>
              <a:rPr lang="en-US" sz="1000" b="1" dirty="0">
                <a:latin typeface="Arial" panose="020B0604020202020204" pitchFamily="34" charset="0"/>
                <a:ea typeface="Calibri" panose="020F0502020204030204" pitchFamily="34" charset="0"/>
                <a:cs typeface="Times New Roman" panose="02020603050405020304" pitchFamily="18" charset="0"/>
              </a:rPr>
              <a:t>PAGE 2</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1200" b="1" dirty="0">
                <a:latin typeface="Arial" panose="020B0604020202020204" pitchFamily="34" charset="0"/>
                <a:ea typeface="Calibri" panose="020F0502020204030204" pitchFamily="34" charset="0"/>
                <a:cs typeface="Arial" panose="020B0604020202020204" pitchFamily="34" charset="0"/>
              </a:rPr>
              <a:t>CEDAR, INC.</a:t>
            </a:r>
          </a:p>
          <a:p>
            <a:pPr algn="ctr"/>
            <a:r>
              <a:rPr lang="en-US" b="1" i="1" dirty="0">
                <a:latin typeface="Calibri" panose="020F0502020204030204" pitchFamily="34" charset="0"/>
                <a:ea typeface="Calibri" panose="020F0502020204030204" pitchFamily="34" charset="0"/>
                <a:cs typeface="Times New Roman" panose="02020603050405020304" pitchFamily="18" charset="0"/>
              </a:rPr>
              <a:t>FUTURE of WORK in APPALACHIA</a:t>
            </a:r>
            <a:r>
              <a:rPr lang="en-US" b="1" dirty="0">
                <a:latin typeface="Calibri" panose="020F0502020204030204" pitchFamily="34" charset="0"/>
                <a:ea typeface="Calibri" panose="020F0502020204030204" pitchFamily="34" charset="0"/>
                <a:cs typeface="Times New Roman" panose="02020603050405020304" pitchFamily="18" charset="0"/>
              </a:rPr>
              <a:t> – STUDY UNIT PROGRAM</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ctr"/>
            <a:r>
              <a:rPr lang="en-US"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PROGRAM GUIDELINES</a:t>
            </a:r>
            <a:endParaRPr lang="en-US" sz="24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ctr"/>
            <a:r>
              <a:rPr lang="en-US" sz="1200" b="1" dirty="0">
                <a:latin typeface="Arial" panose="020B0604020202020204" pitchFamily="34" charset="0"/>
                <a:ea typeface="Calibri" panose="020F0502020204030204" pitchFamily="34" charset="0"/>
                <a:cs typeface="Times New Roman" panose="02020603050405020304" pitchFamily="18" charset="0"/>
              </a:rPr>
              <a:t>2023-2024</a:t>
            </a:r>
            <a:endParaRPr lang="en-US" sz="1600" b="1" dirty="0">
              <a:latin typeface="Calibri" panose="020F0502020204030204" pitchFamily="34" charset="0"/>
              <a:ea typeface="Calibri" panose="020F0502020204030204" pitchFamily="34" charset="0"/>
              <a:cs typeface="Times New Roman" panose="02020603050405020304" pitchFamily="18" charset="0"/>
            </a:endParaRPr>
          </a:p>
          <a:p>
            <a:pPr algn="ctr"/>
            <a:r>
              <a:rPr lang="en-US" sz="800" b="1" dirty="0">
                <a:latin typeface="Arial" panose="020B0604020202020204" pitchFamily="34"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endParaRPr lang="en-US" sz="1600" b="1" dirty="0">
              <a:latin typeface="Arial" panose="020B0604020202020204" pitchFamily="34" charset="0"/>
              <a:ea typeface="Calibri" panose="020F0502020204030204" pitchFamily="34" charset="0"/>
              <a:cs typeface="Times New Roman" panose="02020603050405020304" pitchFamily="18" charset="0"/>
            </a:endParaRPr>
          </a:p>
          <a:p>
            <a:r>
              <a:rPr lang="en-US" sz="2000" b="1" dirty="0">
                <a:latin typeface="Arial" panose="020B0604020202020204" pitchFamily="34" charset="0"/>
                <a:ea typeface="Calibri" panose="020F0502020204030204" pitchFamily="34" charset="0"/>
                <a:cs typeface="Times New Roman" panose="02020603050405020304" pitchFamily="18" charset="0"/>
              </a:rPr>
              <a:t>TASK:</a:t>
            </a:r>
            <a:r>
              <a:rPr lang="en-US" sz="1600" b="1" dirty="0">
                <a:latin typeface="Arial" panose="020B0604020202020204" pitchFamily="34" charset="0"/>
                <a:ea typeface="Calibri" panose="020F0502020204030204" pitchFamily="34" charset="0"/>
                <a:cs typeface="Times New Roman" panose="02020603050405020304" pitchFamily="18" charset="0"/>
              </a:rPr>
              <a:t>  </a:t>
            </a:r>
            <a:r>
              <a:rPr lang="en-US" sz="1600" dirty="0">
                <a:latin typeface="Arial" panose="020B0604020202020204" pitchFamily="34" charset="0"/>
                <a:ea typeface="Calibri" panose="020F0502020204030204" pitchFamily="34" charset="0"/>
                <a:cs typeface="Times New Roman" panose="02020603050405020304" pitchFamily="18" charset="0"/>
              </a:rPr>
              <a:t>Design a Unit of Study that will enable students to discover how they can be a part of shaping the </a:t>
            </a:r>
            <a:r>
              <a:rPr lang="en-US" sz="1600" i="1" dirty="0">
                <a:latin typeface="Arial" panose="020B0604020202020204" pitchFamily="34" charset="0"/>
                <a:ea typeface="Calibri" panose="020F0502020204030204" pitchFamily="34" charset="0"/>
                <a:cs typeface="Times New Roman" panose="02020603050405020304" pitchFamily="18" charset="0"/>
              </a:rPr>
              <a:t>Future of Work in Appalachia</a:t>
            </a:r>
            <a:r>
              <a:rPr lang="en-US" sz="1600" dirty="0">
                <a:latin typeface="Arial" panose="020B0604020202020204" pitchFamily="34" charset="0"/>
                <a:ea typeface="Calibri" panose="020F0502020204030204" pitchFamily="34" charset="0"/>
                <a:cs typeface="Times New Roman" panose="02020603050405020304" pitchFamily="18" charset="0"/>
              </a:rPr>
              <a:t>, and how that could help provide more sustainability for their community and our region as a whole. The Unit should address one or more of the seven Pillars in the SOAR Blueprint, as listed in the Program Prompt, </a:t>
            </a:r>
            <a:r>
              <a:rPr lang="en-US" sz="1200" dirty="0">
                <a:latin typeface="Arial" panose="020B0604020202020204" pitchFamily="34" charset="0"/>
                <a:ea typeface="Calibri" panose="020F0502020204030204" pitchFamily="34" charset="0"/>
                <a:cs typeface="Times New Roman" panose="02020603050405020304" pitchFamily="18" charset="0"/>
              </a:rPr>
              <a:t>(pages 3-4)</a:t>
            </a:r>
            <a:r>
              <a:rPr lang="en-US" sz="1600" dirty="0">
                <a:latin typeface="Arial" panose="020B0604020202020204" pitchFamily="34" charset="0"/>
                <a:ea typeface="Calibri" panose="020F0502020204030204" pitchFamily="34" charset="0"/>
                <a:cs typeface="Times New Roman" panose="02020603050405020304" pitchFamily="18" charset="0"/>
              </a:rPr>
              <a:t>.</a:t>
            </a:r>
          </a:p>
          <a:p>
            <a:endParaRPr lang="en-US" sz="1600" dirty="0">
              <a:latin typeface="Arial" panose="020B0604020202020204" pitchFamily="34" charset="0"/>
              <a:ea typeface="Calibri" panose="020F0502020204030204" pitchFamily="34" charset="0"/>
              <a:cs typeface="Times New Roman" panose="02020603050405020304" pitchFamily="18" charset="0"/>
            </a:endParaRPr>
          </a:p>
          <a:p>
            <a:r>
              <a:rPr lang="en-US" sz="16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You are encouraged to include an </a:t>
            </a:r>
            <a:r>
              <a:rPr lang="en-US" sz="1600" b="1" u="sng" dirty="0">
                <a:solidFill>
                  <a:srgbClr val="FF0000"/>
                </a:solidFill>
                <a:latin typeface="Arial" panose="020B0604020202020204" pitchFamily="34" charset="0"/>
                <a:ea typeface="Calibri" panose="020F0502020204030204" pitchFamily="34" charset="0"/>
                <a:cs typeface="Times New Roman" panose="02020603050405020304" pitchFamily="18" charset="0"/>
              </a:rPr>
              <a:t>innovative</a:t>
            </a:r>
            <a:r>
              <a:rPr lang="en-US" sz="16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a:t>
            </a:r>
            <a:r>
              <a:rPr lang="en-US" sz="1600" b="1" u="sng" dirty="0">
                <a:solidFill>
                  <a:srgbClr val="FF0000"/>
                </a:solidFill>
                <a:latin typeface="Arial" panose="020B0604020202020204" pitchFamily="34" charset="0"/>
                <a:ea typeface="Calibri" panose="020F0502020204030204" pitchFamily="34" charset="0"/>
                <a:cs typeface="Times New Roman" panose="02020603050405020304" pitchFamily="18" charset="0"/>
              </a:rPr>
              <a:t>entrepreneurial</a:t>
            </a:r>
            <a:r>
              <a:rPr lang="en-US" sz="16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 aspect in your Study Unit.</a:t>
            </a:r>
          </a:p>
          <a:p>
            <a:pPr marL="285750" indent="-285750">
              <a:buFont typeface="Wingdings" panose="05000000000000000000" pitchFamily="2" charset="2"/>
              <a:buChar char="Ø"/>
            </a:pPr>
            <a:endParaRPr lang="en-US" sz="1000" dirty="0">
              <a:latin typeface="Arial" panose="020B0604020202020204" pitchFamily="34" charset="0"/>
              <a:ea typeface="Calibri" panose="020F0502020204030204" pitchFamily="34" charset="0"/>
              <a:cs typeface="Times New Roman" panose="02020603050405020304" pitchFamily="18" charset="0"/>
            </a:endParaRPr>
          </a:p>
          <a:p>
            <a:r>
              <a:rPr lang="en-US" sz="1600" dirty="0">
                <a:latin typeface="Arial" panose="020B0604020202020204" pitchFamily="34" charset="0"/>
                <a:ea typeface="Calibri" panose="020F0502020204030204" pitchFamily="34" charset="0"/>
                <a:cs typeface="Times New Roman" panose="02020603050405020304" pitchFamily="18" charset="0"/>
              </a:rPr>
              <a:t>CEDAR encourages Unit Activities to be conducted outside, as well as inside the classroom, and for students to involve family members or others to assist them with any part of their participation, where such would be deemed appropriate by the teacher.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endParaRPr lang="en-US" sz="2000" dirty="0">
              <a:latin typeface="Calibri" panose="020F0502020204030204" pitchFamily="34" charset="0"/>
              <a:ea typeface="Calibri" panose="020F0502020204030204" pitchFamily="34" charset="0"/>
              <a:cs typeface="Times New Roman" panose="02020603050405020304" pitchFamily="18" charset="0"/>
            </a:endParaRPr>
          </a:p>
          <a:p>
            <a:r>
              <a:rPr lang="en-US" sz="2000" b="1" dirty="0">
                <a:latin typeface="Arial" panose="020B0604020202020204" pitchFamily="34" charset="0"/>
                <a:ea typeface="Calibri" panose="020F0502020204030204" pitchFamily="34" charset="0"/>
                <a:cs typeface="Arial" panose="020B0604020202020204" pitchFamily="34" charset="0"/>
              </a:rPr>
              <a:t>APPLICATION PROCESS:</a:t>
            </a:r>
            <a:r>
              <a:rPr lang="en-US" sz="1600" b="1" dirty="0">
                <a:latin typeface="Arial" panose="020B0604020202020204" pitchFamily="34" charset="0"/>
                <a:ea typeface="Calibri" panose="020F0502020204030204" pitchFamily="34" charset="0"/>
                <a:cs typeface="Arial" panose="020B0604020202020204" pitchFamily="34" charset="0"/>
              </a:rPr>
              <a:t> </a:t>
            </a:r>
            <a:r>
              <a:rPr lang="en-US" sz="1600" dirty="0">
                <a:latin typeface="Arial" panose="020B0604020202020204" pitchFamily="34" charset="0"/>
                <a:ea typeface="Calibri" panose="020F0502020204030204" pitchFamily="34" charset="0"/>
                <a:cs typeface="Arial" panose="020B0604020202020204" pitchFamily="34" charset="0"/>
              </a:rPr>
              <a:t>The </a:t>
            </a:r>
            <a:r>
              <a:rPr lang="en-US" sz="1600" b="1" i="1" dirty="0">
                <a:latin typeface="Arial" panose="020B0604020202020204" pitchFamily="34" charset="0"/>
                <a:ea typeface="Calibri" panose="020F0502020204030204" pitchFamily="34" charset="0"/>
                <a:cs typeface="Arial" panose="020B0604020202020204" pitchFamily="34" charset="0"/>
              </a:rPr>
              <a:t>Unit Proposal/Grant Request Application</a:t>
            </a:r>
            <a:r>
              <a:rPr lang="en-US" sz="1600" dirty="0">
                <a:latin typeface="Arial" panose="020B0604020202020204" pitchFamily="34" charset="0"/>
                <a:ea typeface="Calibri" panose="020F0502020204030204" pitchFamily="34" charset="0"/>
                <a:cs typeface="Arial" panose="020B0604020202020204" pitchFamily="34" charset="0"/>
              </a:rPr>
              <a:t>, pages 5-8 of the Program Packet, must be completed.</a:t>
            </a:r>
          </a:p>
          <a:p>
            <a:endParaRPr lang="en-US" sz="2000" b="1" dirty="0">
              <a:solidFill>
                <a:srgbClr val="7030A0"/>
              </a:solidFill>
              <a:latin typeface="Arial" panose="020B0604020202020204" pitchFamily="34" charset="0"/>
              <a:ea typeface="Calibri" panose="020F0502020204030204" pitchFamily="34" charset="0"/>
              <a:cs typeface="Times New Roman" panose="02020603050405020304" pitchFamily="18" charset="0"/>
            </a:endParaRPr>
          </a:p>
          <a:p>
            <a:r>
              <a:rPr lang="en-US" sz="2000" b="1" dirty="0">
                <a:latin typeface="Arial" panose="020B0604020202020204" pitchFamily="34" charset="0"/>
                <a:ea typeface="Calibri" panose="020F0502020204030204" pitchFamily="34" charset="0"/>
                <a:cs typeface="Times New Roman" panose="02020603050405020304" pitchFamily="18" charset="0"/>
              </a:rPr>
              <a:t>SUGGESTED UNIT TOPICS:</a:t>
            </a:r>
            <a:r>
              <a:rPr lang="en-US" sz="1600" b="1" dirty="0">
                <a:latin typeface="Arial" panose="020B0604020202020204" pitchFamily="34" charset="0"/>
                <a:ea typeface="Calibri" panose="020F0502020204030204" pitchFamily="34" charset="0"/>
                <a:cs typeface="Times New Roman" panose="02020603050405020304" pitchFamily="18" charset="0"/>
              </a:rPr>
              <a:t> </a:t>
            </a:r>
            <a:r>
              <a:rPr lang="en-US" sz="1600" dirty="0">
                <a:latin typeface="Arial" panose="020B0604020202020204" pitchFamily="34" charset="0"/>
                <a:ea typeface="Calibri" panose="020F0502020204030204" pitchFamily="34" charset="0"/>
                <a:cs typeface="Times New Roman" panose="02020603050405020304" pitchFamily="18" charset="0"/>
              </a:rPr>
              <a:t>CEDAR offers the following topics as suggestions only, and does not require that any particular one/ones be used, but any of them would fit well within the scope of the program. Please feel free to create your own topic as long as it fits within the above Task Statement, and you provide an explanation of such. Also, you are welcome to weave as many different topics as you would like within your Unit, and with a combination of your choosing. As you will see, the following two pages list examples of Topics that would address the seven SOAR Blueprint Pillars.</a:t>
            </a:r>
            <a:endParaRPr lang="en-US" sz="1200" dirty="0">
              <a:latin typeface="Arial" panose="020B0604020202020204" pitchFamily="34" charset="0"/>
              <a:ea typeface="Calibri" panose="020F0502020204030204" pitchFamily="34" charset="0"/>
              <a:cs typeface="Times New Roman" panose="02020603050405020304" pitchFamily="18" charset="0"/>
            </a:endParaRPr>
          </a:p>
          <a:p>
            <a:endParaRPr lang="en-US" sz="1050" b="1" dirty="0">
              <a:solidFill>
                <a:srgbClr val="7030A0"/>
              </a:solidFill>
              <a:latin typeface="Arial" panose="020B0604020202020204" pitchFamily="34" charset="0"/>
              <a:ea typeface="Calibri" panose="020F0502020204030204" pitchFamily="34" charset="0"/>
              <a:cs typeface="Times New Roman" panose="02020603050405020304" pitchFamily="18" charset="0"/>
            </a:endParaRPr>
          </a:p>
          <a:p>
            <a:endParaRPr lang="en-US" sz="1050" b="1" dirty="0">
              <a:solidFill>
                <a:srgbClr val="7030A0"/>
              </a:solidFill>
              <a:latin typeface="Arial" panose="020B0604020202020204" pitchFamily="34" charset="0"/>
              <a:ea typeface="Calibri" panose="020F0502020204030204" pitchFamily="34" charset="0"/>
              <a:cs typeface="Times New Roman" panose="02020603050405020304" pitchFamily="18" charset="0"/>
            </a:endParaRPr>
          </a:p>
          <a:p>
            <a:endParaRPr lang="en-US" sz="1050" b="1" dirty="0">
              <a:solidFill>
                <a:srgbClr val="7030A0"/>
              </a:solidFill>
              <a:latin typeface="Arial" panose="020B0604020202020204" pitchFamily="34" charset="0"/>
              <a:ea typeface="Calibri" panose="020F0502020204030204" pitchFamily="34" charset="0"/>
              <a:cs typeface="Times New Roman" panose="02020603050405020304" pitchFamily="18" charset="0"/>
            </a:endParaRPr>
          </a:p>
          <a:p>
            <a:endParaRPr lang="en-US" sz="1050" b="1" dirty="0">
              <a:solidFill>
                <a:srgbClr val="7030A0"/>
              </a:solidFill>
              <a:latin typeface="Arial" panose="020B0604020202020204" pitchFamily="34" charset="0"/>
              <a:ea typeface="Calibri" panose="020F0502020204030204" pitchFamily="34" charset="0"/>
              <a:cs typeface="Times New Roman" panose="02020603050405020304" pitchFamily="18" charset="0"/>
            </a:endParaRPr>
          </a:p>
          <a:p>
            <a:endParaRPr lang="en-US" sz="1050" b="1" dirty="0">
              <a:solidFill>
                <a:srgbClr val="7030A0"/>
              </a:solidFill>
              <a:latin typeface="Arial" panose="020B0604020202020204" pitchFamily="34" charset="0"/>
              <a:ea typeface="Calibri" panose="020F0502020204030204" pitchFamily="34" charset="0"/>
              <a:cs typeface="Times New Roman" panose="02020603050405020304" pitchFamily="18" charset="0"/>
            </a:endParaRPr>
          </a:p>
          <a:p>
            <a:endParaRPr lang="en-US" sz="1050" b="1" dirty="0">
              <a:solidFill>
                <a:srgbClr val="7030A0"/>
              </a:solidFill>
              <a:latin typeface="Arial" panose="020B0604020202020204" pitchFamily="34" charset="0"/>
              <a:ea typeface="Calibri" panose="020F0502020204030204" pitchFamily="34" charset="0"/>
              <a:cs typeface="Times New Roman" panose="02020603050405020304" pitchFamily="18" charset="0"/>
            </a:endParaRPr>
          </a:p>
          <a:p>
            <a:endParaRPr lang="en-US" sz="1050" b="1" dirty="0">
              <a:solidFill>
                <a:srgbClr val="7030A0"/>
              </a:solidFill>
              <a:latin typeface="Arial" panose="020B0604020202020204" pitchFamily="34" charset="0"/>
              <a:ea typeface="Calibri" panose="020F0502020204030204" pitchFamily="34" charset="0"/>
              <a:cs typeface="Times New Roman" panose="02020603050405020304" pitchFamily="18" charset="0"/>
            </a:endParaRPr>
          </a:p>
          <a:p>
            <a:endParaRPr lang="en-US" sz="1050" b="1" dirty="0">
              <a:solidFill>
                <a:srgbClr val="7030A0"/>
              </a:solidFill>
              <a:latin typeface="Arial" panose="020B0604020202020204" pitchFamily="34" charset="0"/>
              <a:ea typeface="Calibri" panose="020F0502020204030204" pitchFamily="34" charset="0"/>
              <a:cs typeface="Times New Roman" panose="02020603050405020304" pitchFamily="18" charset="0"/>
            </a:endParaRPr>
          </a:p>
          <a:p>
            <a:endParaRPr lang="en-US" sz="1050" b="1" dirty="0">
              <a:solidFill>
                <a:srgbClr val="7030A0"/>
              </a:solidFill>
              <a:latin typeface="Arial" panose="020B0604020202020204" pitchFamily="34" charset="0"/>
              <a:ea typeface="Calibri" panose="020F0502020204030204" pitchFamily="34" charset="0"/>
              <a:cs typeface="Times New Roman" panose="02020603050405020304" pitchFamily="18" charset="0"/>
            </a:endParaRPr>
          </a:p>
          <a:p>
            <a:endParaRPr lang="en-US" sz="1050" b="1" dirty="0">
              <a:solidFill>
                <a:srgbClr val="7030A0"/>
              </a:solidFill>
              <a:latin typeface="Arial" panose="020B0604020202020204" pitchFamily="34" charset="0"/>
              <a:ea typeface="Calibri" panose="020F0502020204030204" pitchFamily="34" charset="0"/>
              <a:cs typeface="Times New Roman" panose="02020603050405020304" pitchFamily="18" charset="0"/>
            </a:endParaRPr>
          </a:p>
          <a:p>
            <a:endParaRPr lang="en-US" sz="1050" b="1" dirty="0">
              <a:solidFill>
                <a:srgbClr val="7030A0"/>
              </a:solidFill>
              <a:latin typeface="Arial" panose="020B0604020202020204" pitchFamily="34" charset="0"/>
              <a:ea typeface="Calibri" panose="020F0502020204030204" pitchFamily="34" charset="0"/>
              <a:cs typeface="Times New Roman" panose="02020603050405020304" pitchFamily="18" charset="0"/>
            </a:endParaRPr>
          </a:p>
          <a:p>
            <a:endParaRPr lang="en-US" sz="1050" b="1" dirty="0">
              <a:solidFill>
                <a:srgbClr val="7030A0"/>
              </a:solidFill>
              <a:latin typeface="Arial" panose="020B0604020202020204" pitchFamily="34" charset="0"/>
              <a:ea typeface="Calibri" panose="020F0502020204030204" pitchFamily="34" charset="0"/>
              <a:cs typeface="Times New Roman" panose="02020603050405020304" pitchFamily="18" charset="0"/>
            </a:endParaRPr>
          </a:p>
          <a:p>
            <a:endParaRPr lang="en-US" sz="1050" b="1" dirty="0">
              <a:solidFill>
                <a:srgbClr val="7030A0"/>
              </a:solidFill>
              <a:latin typeface="Arial" panose="020B0604020202020204" pitchFamily="34" charset="0"/>
              <a:ea typeface="Calibri" panose="020F0502020204030204" pitchFamily="34" charset="0"/>
              <a:cs typeface="Times New Roman" panose="02020603050405020304" pitchFamily="18" charset="0"/>
            </a:endParaRPr>
          </a:p>
          <a:p>
            <a:endParaRPr lang="en-US" sz="1050" b="1" dirty="0">
              <a:solidFill>
                <a:srgbClr val="7030A0"/>
              </a:solidFill>
              <a:latin typeface="Arial" panose="020B0604020202020204" pitchFamily="34" charset="0"/>
              <a:ea typeface="Calibri" panose="020F0502020204030204" pitchFamily="34" charset="0"/>
              <a:cs typeface="Times New Roman" panose="02020603050405020304" pitchFamily="18" charset="0"/>
            </a:endParaRPr>
          </a:p>
          <a:p>
            <a:endParaRPr lang="en-US" sz="1050" b="1" dirty="0">
              <a:solidFill>
                <a:srgbClr val="7030A0"/>
              </a:solidFill>
              <a:latin typeface="Arial" panose="020B0604020202020204" pitchFamily="34" charset="0"/>
              <a:ea typeface="Calibri" panose="020F0502020204030204" pitchFamily="34" charset="0"/>
              <a:cs typeface="Times New Roman" panose="02020603050405020304" pitchFamily="18" charset="0"/>
            </a:endParaRPr>
          </a:p>
          <a:p>
            <a:endParaRPr lang="en-US" sz="1050" b="1" dirty="0">
              <a:solidFill>
                <a:srgbClr val="7030A0"/>
              </a:solidFill>
              <a:latin typeface="Arial" panose="020B0604020202020204" pitchFamily="34" charset="0"/>
              <a:ea typeface="Calibri" panose="020F0502020204030204" pitchFamily="34" charset="0"/>
              <a:cs typeface="Times New Roman" panose="02020603050405020304" pitchFamily="18" charset="0"/>
            </a:endParaRPr>
          </a:p>
          <a:p>
            <a:endParaRPr lang="en-US" sz="1050" b="1" dirty="0">
              <a:solidFill>
                <a:srgbClr val="7030A0"/>
              </a:solidFill>
              <a:latin typeface="Arial" panose="020B0604020202020204" pitchFamily="34" charset="0"/>
              <a:ea typeface="Calibri" panose="020F0502020204030204" pitchFamily="34" charset="0"/>
              <a:cs typeface="Times New Roman" panose="02020603050405020304" pitchFamily="18" charset="0"/>
            </a:endParaRPr>
          </a:p>
          <a:p>
            <a:endParaRPr lang="en-US" sz="1050" b="1" dirty="0">
              <a:solidFill>
                <a:srgbClr val="7030A0"/>
              </a:solidFill>
              <a:latin typeface="Arial" panose="020B0604020202020204" pitchFamily="34" charset="0"/>
              <a:ea typeface="Calibri" panose="020F0502020204030204" pitchFamily="34" charset="0"/>
              <a:cs typeface="Times New Roman" panose="02020603050405020304" pitchFamily="18" charset="0"/>
            </a:endParaRPr>
          </a:p>
          <a:p>
            <a:endParaRPr lang="en-US" sz="1050" b="1" dirty="0">
              <a:solidFill>
                <a:srgbClr val="7030A0"/>
              </a:solidFill>
              <a:latin typeface="Arial" panose="020B0604020202020204" pitchFamily="34" charset="0"/>
              <a:ea typeface="Calibri" panose="020F0502020204030204" pitchFamily="34" charset="0"/>
              <a:cs typeface="Times New Roman" panose="02020603050405020304" pitchFamily="18" charset="0"/>
            </a:endParaRPr>
          </a:p>
          <a:p>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tabLst>
                <a:tab pos="914400" algn="l"/>
              </a:tabLst>
            </a:pPr>
            <a:r>
              <a:rPr lang="en-US" dirty="0">
                <a:latin typeface="Arial" panose="020B0604020202020204" pitchFamily="34" charset="0"/>
                <a:ea typeface="Calibri" panose="020F0502020204030204" pitchFamily="34" charset="0"/>
                <a:cs typeface="Times New Roman" panose="02020603050405020304" pitchFamily="18" charset="0"/>
              </a:rPr>
              <a:t>CEDAR encourages Unit Activities to be conducted outside as well as inside the classroom, and for students to involve family members or other adults to assist them with any part of their participation where such would be deemed appropriate by the teacher.   </a:t>
            </a:r>
            <a:endParaRPr lang="en-US" dirty="0"/>
          </a:p>
        </p:txBody>
      </p:sp>
    </p:spTree>
    <p:extLst>
      <p:ext uri="{BB962C8B-B14F-4D97-AF65-F5344CB8AC3E}">
        <p14:creationId xmlns:p14="http://schemas.microsoft.com/office/powerpoint/2010/main" val="1982299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E04CBC-A3AA-46ED-91E2-A0DA38C4C5F2}"/>
              </a:ext>
            </a:extLst>
          </p:cNvPr>
          <p:cNvSpPr txBox="1"/>
          <p:nvPr/>
        </p:nvSpPr>
        <p:spPr>
          <a:xfrm>
            <a:off x="148856" y="-44743"/>
            <a:ext cx="11865935" cy="7186583"/>
          </a:xfrm>
          <a:prstGeom prst="rect">
            <a:avLst/>
          </a:prstGeom>
          <a:noFill/>
        </p:spPr>
        <p:txBody>
          <a:bodyPr wrap="square">
            <a:spAutoFit/>
          </a:bodyPr>
          <a:lstStyle/>
          <a:p>
            <a:pPr marL="0" marR="0" algn="r">
              <a:spcBef>
                <a:spcPts val="0"/>
              </a:spcBef>
              <a:spcAft>
                <a:spcPts val="0"/>
              </a:spcAft>
            </a:pPr>
            <a:r>
              <a:rPr lang="en-US" sz="1000" b="1">
                <a:effectLst/>
                <a:latin typeface="Arial" panose="020B0604020202020204" pitchFamily="34" charset="0"/>
                <a:ea typeface="Calibri" panose="020F0502020204030204" pitchFamily="34" charset="0"/>
                <a:cs typeface="Times New Roman" panose="02020603050405020304" pitchFamily="18" charset="0"/>
              </a:rPr>
              <a:t>PAGE 3</a:t>
            </a:r>
          </a:p>
          <a:p>
            <a:pPr marL="0" marR="0" algn="ctr">
              <a:spcBef>
                <a:spcPts val="0"/>
              </a:spcBef>
              <a:spcAft>
                <a:spcPts val="0"/>
              </a:spcAft>
            </a:pPr>
            <a:r>
              <a:rPr lang="en-US" sz="1200" b="1">
                <a:effectLst/>
                <a:latin typeface="Arial" panose="020B0604020202020204" pitchFamily="34" charset="0"/>
                <a:ea typeface="Calibri" panose="020F0502020204030204" pitchFamily="34" charset="0"/>
                <a:cs typeface="Times New Roman" panose="02020603050405020304" pitchFamily="18" charset="0"/>
              </a:rPr>
              <a:t>CEDAR, Inc.</a:t>
            </a:r>
          </a:p>
          <a:p>
            <a:pPr marL="0" marR="0" algn="ctr">
              <a:spcBef>
                <a:spcPts val="0"/>
              </a:spcBef>
              <a:spcAft>
                <a:spcPts val="0"/>
              </a:spcAft>
            </a:pPr>
            <a:endParaRPr lang="en-US" sz="300" b="1">
              <a:effectLst/>
              <a:latin typeface="Arial" panose="020B060402020202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600" b="1">
                <a:latin typeface="Arial" panose="020B0604020202020204" pitchFamily="34" charset="0"/>
                <a:ea typeface="Calibri" panose="020F0502020204030204" pitchFamily="34" charset="0"/>
                <a:cs typeface="Times New Roman" panose="02020603050405020304" pitchFamily="18" charset="0"/>
              </a:rPr>
              <a:t>THE FUTURE of WORK in APPALACHIA</a:t>
            </a:r>
          </a:p>
          <a:p>
            <a:pPr marL="0" marR="0" algn="ctr">
              <a:spcBef>
                <a:spcPts val="0"/>
              </a:spcBef>
              <a:spcAft>
                <a:spcPts val="0"/>
              </a:spcAft>
            </a:pPr>
            <a:endParaRPr lang="en-US" sz="900" b="1">
              <a:effectLst/>
              <a:latin typeface="Arial" panose="020B060402020202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b="1">
                <a:solidFill>
                  <a:srgbClr val="002060"/>
                </a:solidFill>
                <a:effectLst/>
                <a:latin typeface="Arial" panose="020B0604020202020204" pitchFamily="34" charset="0"/>
                <a:ea typeface="Calibri" panose="020F0502020204030204" pitchFamily="34" charset="0"/>
                <a:cs typeface="Times New Roman" panose="02020603050405020304" pitchFamily="18" charset="0"/>
              </a:rPr>
              <a:t>STUDY UNIT PROGRAM</a:t>
            </a:r>
          </a:p>
          <a:p>
            <a:pPr marL="0" marR="0" algn="ctr">
              <a:spcBef>
                <a:spcPts val="0"/>
              </a:spcBef>
              <a:spcAft>
                <a:spcPts val="0"/>
              </a:spcAft>
            </a:pPr>
            <a:endParaRPr lang="en-US" sz="300" b="1">
              <a:solidFill>
                <a:srgbClr val="002060"/>
              </a:solidFill>
              <a:effectLst/>
              <a:latin typeface="Arial" panose="020B060402020202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600" b="1">
                <a:solidFill>
                  <a:srgbClr val="002060"/>
                </a:solidFill>
                <a:effectLst/>
                <a:latin typeface="Arial" panose="020B0604020202020204" pitchFamily="34" charset="0"/>
                <a:ea typeface="Calibri" panose="020F0502020204030204" pitchFamily="34" charset="0"/>
                <a:cs typeface="Times New Roman" panose="02020603050405020304" pitchFamily="18" charset="0"/>
              </a:rPr>
              <a:t>SUGGESTED UNIT TOPICS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600" b="1">
                <a:solidFill>
                  <a:srgbClr val="002060"/>
                </a:solidFill>
                <a:effectLst/>
                <a:latin typeface="Arial" panose="020B0604020202020204" pitchFamily="34" charset="0"/>
                <a:ea typeface="Calibri" panose="020F0502020204030204" pitchFamily="34" charset="0"/>
                <a:cs typeface="Times New Roman" panose="02020603050405020304" pitchFamily="18" charset="0"/>
              </a:rPr>
              <a:t>(By Prompt Pillar)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 </a:t>
            </a:r>
            <a:r>
              <a:rPr lang="en-US" sz="2000" b="1" u="sng">
                <a:effectLst/>
                <a:latin typeface="Arial" panose="020B0604020202020204" pitchFamily="34" charset="0"/>
                <a:ea typeface="Calibri" panose="020F0502020204030204" pitchFamily="34" charset="0"/>
                <a:cs typeface="Times New Roman" panose="02020603050405020304" pitchFamily="18" charset="0"/>
              </a:rPr>
              <a:t>1</a:t>
            </a:r>
            <a:r>
              <a:rPr lang="en-US" sz="1600" b="1" u="sng">
                <a:effectLst/>
                <a:latin typeface="Arial" panose="020B0604020202020204" pitchFamily="34" charset="0"/>
                <a:ea typeface="Calibri" panose="020F0502020204030204" pitchFamily="34" charset="0"/>
                <a:cs typeface="Times New Roman" panose="02020603050405020304" pitchFamily="18" charset="0"/>
              </a:rPr>
              <a:t>. </a:t>
            </a:r>
            <a:r>
              <a:rPr lang="en-US" sz="1600" b="1" u="sng">
                <a:solidFill>
                  <a:srgbClr val="002060"/>
                </a:solidFill>
                <a:effectLst/>
                <a:latin typeface="Arial" panose="020B0604020202020204" pitchFamily="34" charset="0"/>
                <a:ea typeface="Calibri" panose="020F0502020204030204" pitchFamily="34" charset="0"/>
                <a:cs typeface="Times New Roman" panose="02020603050405020304" pitchFamily="18" charset="0"/>
              </a:rPr>
              <a:t>Broadband</a:t>
            </a:r>
            <a:r>
              <a:rPr lang="en-US" sz="1600">
                <a:effectLst/>
                <a:latin typeface="Arial" panose="020B0604020202020204" pitchFamily="34" charset="0"/>
                <a:ea typeface="Calibri" panose="020F0502020204030204" pitchFamily="34" charset="0"/>
                <a:cs typeface="Times New Roman" panose="02020603050405020304" pitchFamily="18" charset="0"/>
              </a:rPr>
              <a:t> - </a:t>
            </a:r>
            <a:r>
              <a:rPr lang="en-US" sz="16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Increase the availability of affordable high-speed broadband, through fiber, to businesses and residents; and increase adoption rates throughout the SOAR region: 1) </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On-Line Business</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Website Design</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Technology’s Role in Conducting Business, Past/Present/Future</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b="1" u="sng">
                <a:effectLst/>
                <a:latin typeface="Arial" panose="020B0604020202020204" pitchFamily="34" charset="0"/>
                <a:ea typeface="Calibri" panose="020F0502020204030204" pitchFamily="34" charset="0"/>
                <a:cs typeface="Times New Roman" panose="02020603050405020304" pitchFamily="18" charset="0"/>
              </a:rPr>
              <a:t>2. </a:t>
            </a:r>
            <a:r>
              <a:rPr lang="en-US" sz="1600" b="1" u="sng">
                <a:solidFill>
                  <a:srgbClr val="002060"/>
                </a:solidFill>
                <a:effectLst/>
                <a:latin typeface="Arial" panose="020B0604020202020204" pitchFamily="34" charset="0"/>
                <a:ea typeface="Calibri" panose="020F0502020204030204" pitchFamily="34" charset="0"/>
                <a:cs typeface="Times New Roman" panose="02020603050405020304" pitchFamily="18" charset="0"/>
              </a:rPr>
              <a:t>21</a:t>
            </a:r>
            <a:r>
              <a:rPr lang="en-US" sz="1600" b="1" u="sng" baseline="3000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st</a:t>
            </a:r>
            <a:r>
              <a:rPr lang="en-US" sz="1600" b="1" u="sng">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Century Workforce</a:t>
            </a:r>
            <a:r>
              <a:rPr lang="en-US" sz="160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a:t>
            </a:r>
            <a:r>
              <a:rPr lang="en-US" sz="1600">
                <a:effectLst/>
                <a:latin typeface="Arial" panose="020B0604020202020204" pitchFamily="34" charset="0"/>
                <a:ea typeface="Calibri" panose="020F0502020204030204" pitchFamily="34" charset="0"/>
                <a:cs typeface="Times New Roman" panose="02020603050405020304" pitchFamily="18" charset="0"/>
              </a:rPr>
              <a:t>- </a:t>
            </a:r>
            <a:r>
              <a:rPr lang="en-US" sz="16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Develop our regional workforce to be competitive in the digital economy and other emerging industries: 1) </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Career Exploration </a:t>
            </a:r>
            <a:r>
              <a:rPr lang="en-US" sz="1600" b="1" spc="30">
                <a:solidFill>
                  <a:srgbClr val="FF0000"/>
                </a:solidFill>
                <a:latin typeface="Arial" panose="020B0604020202020204" pitchFamily="34" charset="0"/>
                <a:ea typeface="Times New Roman" panose="02020603050405020304" pitchFamily="18" charset="0"/>
                <a:cs typeface="Times New Roman" panose="02020603050405020304" pitchFamily="18" charset="0"/>
              </a:rPr>
              <a:t>R</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elative to Various Community Jobs and Needs</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Jobs and Careers Involved with the Economic Development </a:t>
            </a:r>
            <a:r>
              <a:rPr lang="en-US" sz="1600" b="1" spc="30">
                <a:solidFill>
                  <a:srgbClr val="FF0000"/>
                </a:solidFill>
                <a:latin typeface="Arial" panose="020B0604020202020204" pitchFamily="34" charset="0"/>
                <a:ea typeface="Times New Roman" panose="02020603050405020304" pitchFamily="18" charset="0"/>
                <a:cs typeface="Times New Roman" panose="02020603050405020304" pitchFamily="18" charset="0"/>
              </a:rPr>
              <a:t>P</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rocess</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Various Types of Jobs </a:t>
            </a:r>
            <a:r>
              <a:rPr lang="en-US" sz="1600" b="1" spc="30">
                <a:solidFill>
                  <a:srgbClr val="FF0000"/>
                </a:solidFill>
                <a:latin typeface="Arial" panose="020B0604020202020204" pitchFamily="34" charset="0"/>
                <a:ea typeface="Times New Roman" panose="02020603050405020304" pitchFamily="18" charset="0"/>
                <a:cs typeface="Times New Roman" panose="02020603050405020304" pitchFamily="18" charset="0"/>
              </a:rPr>
              <a:t>C</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reated by Economic Development Projects</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b="1" u="sng">
                <a:effectLst/>
                <a:latin typeface="Arial" panose="020B0604020202020204" pitchFamily="34" charset="0"/>
                <a:ea typeface="Calibri" panose="020F0502020204030204" pitchFamily="34" charset="0"/>
                <a:cs typeface="Times New Roman" panose="02020603050405020304" pitchFamily="18" charset="0"/>
              </a:rPr>
              <a:t>3. </a:t>
            </a:r>
            <a:r>
              <a:rPr lang="en-US" sz="1600" b="1" u="sng">
                <a:solidFill>
                  <a:srgbClr val="002060"/>
                </a:solidFill>
                <a:effectLst/>
                <a:latin typeface="Arial" panose="020B0604020202020204" pitchFamily="34" charset="0"/>
                <a:ea typeface="Calibri" panose="020F0502020204030204" pitchFamily="34" charset="0"/>
                <a:cs typeface="Times New Roman" panose="02020603050405020304" pitchFamily="18" charset="0"/>
              </a:rPr>
              <a:t>Entrepreneurship in the digital economy</a:t>
            </a:r>
            <a:r>
              <a:rPr lang="en-US" sz="1600">
                <a:effectLst/>
                <a:latin typeface="Arial" panose="020B0604020202020204" pitchFamily="34" charset="0"/>
                <a:ea typeface="Calibri" panose="020F0502020204030204" pitchFamily="34" charset="0"/>
                <a:cs typeface="Times New Roman" panose="02020603050405020304" pitchFamily="18" charset="0"/>
              </a:rPr>
              <a:t> - </a:t>
            </a:r>
            <a:r>
              <a:rPr lang="en-US" sz="16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To create </a:t>
            </a:r>
            <a:r>
              <a:rPr lang="en-US" sz="1600" spc="30">
                <a:solidFill>
                  <a:srgbClr val="000000"/>
                </a:solidFill>
                <a:latin typeface="Arial" panose="020B0604020202020204" pitchFamily="34" charset="0"/>
                <a:ea typeface="Times New Roman" panose="02020603050405020304" pitchFamily="18" charset="0"/>
                <a:cs typeface="Times New Roman" panose="02020603050405020304" pitchFamily="18" charset="0"/>
              </a:rPr>
              <a:t>new</a:t>
            </a:r>
            <a:r>
              <a:rPr lang="en-US" sz="16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and expand existing small businesses within the region by taking full advantage of the digital economy: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What is an Entrepreneur</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2)</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Traits of an Entrepreneur</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3)</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Entrepreneurship Types </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Innovation Driven Enterprise</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b)</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Small and Medium Enterprise</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4)</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Identify Local Entrepreneurs</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5)</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Economics</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Marketing</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7)</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Profits </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Loss</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8)</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Small Business </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Start Ups</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9)</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Create a “Class Business”</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10)</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Prototypes</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11)</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Explore Brownfields</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600" b="1" spc="30" err="1">
                <a:solidFill>
                  <a:srgbClr val="FF0000"/>
                </a:solidFill>
                <a:latin typeface="Arial" panose="020B0604020202020204" pitchFamily="34" charset="0"/>
                <a:ea typeface="Times New Roman" panose="02020603050405020304" pitchFamily="18" charset="0"/>
                <a:cs typeface="Times New Roman" panose="02020603050405020304" pitchFamily="18" charset="0"/>
              </a:rPr>
              <a:t>G</a:t>
            </a:r>
            <a:r>
              <a:rPr lang="en-US" sz="1600" b="1" spc="30" err="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reyfields</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Greenfields</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600" b="1" spc="30">
                <a:solidFill>
                  <a:srgbClr val="FF0000"/>
                </a:solidFill>
                <a:latin typeface="Arial" panose="020B0604020202020204" pitchFamily="34" charset="0"/>
                <a:ea typeface="Times New Roman" panose="02020603050405020304" pitchFamily="18" charset="0"/>
                <a:cs typeface="Times New Roman" panose="02020603050405020304" pitchFamily="18" charset="0"/>
              </a:rPr>
              <a:t>P</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reviously Mined </a:t>
            </a:r>
            <a:r>
              <a:rPr lang="en-US" sz="1600" b="1" spc="30">
                <a:solidFill>
                  <a:srgbClr val="FF0000"/>
                </a:solidFill>
                <a:latin typeface="Arial" panose="020B0604020202020204" pitchFamily="34" charset="0"/>
                <a:ea typeface="Times New Roman" panose="02020603050405020304" pitchFamily="18" charset="0"/>
                <a:cs typeface="Times New Roman" panose="02020603050405020304" pitchFamily="18" charset="0"/>
              </a:rPr>
              <a:t>S</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ites</a:t>
            </a:r>
            <a:r>
              <a:rPr lang="en-US" sz="1600" b="1" spc="30">
                <a:effectLst/>
                <a:latin typeface="Arial" panose="020B0604020202020204" pitchFamily="34" charset="0"/>
                <a:ea typeface="Times New Roman" panose="02020603050405020304" pitchFamily="18" charset="0"/>
                <a:cs typeface="Times New Roman" panose="02020603050405020304" pitchFamily="18" charset="0"/>
              </a:rPr>
              <a:t>/</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Coal </a:t>
            </a:r>
            <a:r>
              <a:rPr lang="en-US" sz="1600" b="1" spc="30">
                <a:solidFill>
                  <a:srgbClr val="FF0000"/>
                </a:solidFill>
                <a:latin typeface="Arial" panose="020B0604020202020204" pitchFamily="34" charset="0"/>
                <a:ea typeface="Times New Roman" panose="02020603050405020304" pitchFamily="18" charset="0"/>
                <a:cs typeface="Times New Roman" panose="02020603050405020304" pitchFamily="18" charset="0"/>
              </a:rPr>
              <a:t>C</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amp </a:t>
            </a:r>
            <a:r>
              <a:rPr lang="en-US" sz="1600" b="1" spc="30">
                <a:solidFill>
                  <a:srgbClr val="FF0000"/>
                </a:solidFill>
                <a:latin typeface="Arial" panose="020B0604020202020204" pitchFamily="34" charset="0"/>
                <a:ea typeface="Times New Roman" panose="02020603050405020304" pitchFamily="18" charset="0"/>
                <a:cs typeface="Times New Roman" panose="02020603050405020304" pitchFamily="18" charset="0"/>
              </a:rPr>
              <a:t>C</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ommunities, as possible sites for new business location and</a:t>
            </a:r>
            <a:r>
              <a:rPr lang="en-US" sz="1600" b="1" spc="30">
                <a:effectLst/>
                <a:latin typeface="Arial" panose="020B0604020202020204" pitchFamily="34" charset="0"/>
                <a:ea typeface="Times New Roman" panose="02020603050405020304" pitchFamily="18" charset="0"/>
                <a:cs typeface="Times New Roman" panose="02020603050405020304" pitchFamily="18" charset="0"/>
              </a:rPr>
              <a:t>/</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or revitalization</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12)</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Develop New Use(s) for Coal.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b="1" u="sng">
                <a:effectLst/>
                <a:latin typeface="Arial" panose="020B0604020202020204" pitchFamily="34" charset="0"/>
                <a:ea typeface="Calibri" panose="020F0502020204030204" pitchFamily="34" charset="0"/>
                <a:cs typeface="Times New Roman" panose="02020603050405020304" pitchFamily="18" charset="0"/>
              </a:rPr>
              <a:t>4. </a:t>
            </a:r>
            <a:r>
              <a:rPr lang="en-US" sz="1600" b="1" u="sng">
                <a:solidFill>
                  <a:srgbClr val="002060"/>
                </a:solidFill>
                <a:effectLst/>
                <a:latin typeface="Arial" panose="020B0604020202020204" pitchFamily="34" charset="0"/>
                <a:ea typeface="Calibri" panose="020F0502020204030204" pitchFamily="34" charset="0"/>
                <a:cs typeface="Times New Roman" panose="02020603050405020304" pitchFamily="18" charset="0"/>
              </a:rPr>
              <a:t>Healthy Communities</a:t>
            </a:r>
            <a:r>
              <a:rPr lang="en-US" sz="160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a:t>
            </a:r>
            <a:r>
              <a:rPr lang="en-US" sz="1600">
                <a:effectLst/>
                <a:latin typeface="Arial" panose="020B0604020202020204" pitchFamily="34" charset="0"/>
                <a:ea typeface="Calibri" panose="020F0502020204030204" pitchFamily="34" charset="0"/>
                <a:cs typeface="Times New Roman" panose="02020603050405020304" pitchFamily="18" charset="0"/>
              </a:rPr>
              <a:t>- </a:t>
            </a:r>
            <a:r>
              <a:rPr lang="en-US" sz="16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To reduce the physical and economic impact of obesity, diabetes, and substance use disorder, as well as any on-going significant health concerns throughout our region, i.e. COVID-19, et.al.: </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Create an App that Promotes </a:t>
            </a:r>
            <a:r>
              <a:rPr lang="en-US" sz="1600" b="1" spc="30">
                <a:solidFill>
                  <a:srgbClr val="FF0000"/>
                </a:solidFill>
                <a:latin typeface="Arial" panose="020B0604020202020204" pitchFamily="34" charset="0"/>
                <a:ea typeface="Times New Roman" panose="02020603050405020304" pitchFamily="18" charset="0"/>
                <a:cs typeface="Times New Roman" panose="02020603050405020304" pitchFamily="18" charset="0"/>
              </a:rPr>
              <a:t>H</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ealthy Living</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2)</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Educational Program</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3)</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Medical Innovations</a:t>
            </a:r>
            <a:r>
              <a:rPr lang="en-US" sz="1600" b="1" spc="30">
                <a:effectLst/>
                <a:latin typeface="Arial" panose="020B0604020202020204" pitchFamily="34" charset="0"/>
                <a:ea typeface="Times New Roman" panose="02020603050405020304" pitchFamily="18" charset="0"/>
                <a:cs typeface="Times New Roman" panose="02020603050405020304" pitchFamily="18" charset="0"/>
              </a:rPr>
              <a:t>;</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600" b="1" spc="30">
                <a:effectLst/>
                <a:latin typeface="Arial" panose="020B0604020202020204" pitchFamily="34" charset="0"/>
                <a:ea typeface="Times New Roman" panose="02020603050405020304" pitchFamily="18" charset="0"/>
                <a:cs typeface="Times New Roman" panose="02020603050405020304" pitchFamily="18" charset="0"/>
              </a:rPr>
              <a:t>4) </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Health Care Careers</a:t>
            </a:r>
            <a:r>
              <a:rPr lang="en-US" sz="1600" b="1" spc="30">
                <a:effectLst/>
                <a:latin typeface="Arial" panose="020B0604020202020204" pitchFamily="34" charset="0"/>
                <a:ea typeface="Times New Roman" panose="02020603050405020304" pitchFamily="18" charset="0"/>
                <a:cs typeface="Times New Roman" panose="02020603050405020304" pitchFamily="18" charset="0"/>
              </a:rPr>
              <a:t>; 5)</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Recognition and</a:t>
            </a:r>
            <a:r>
              <a:rPr lang="en-US" sz="1600" b="1" spc="30">
                <a:effectLst/>
                <a:latin typeface="Arial" panose="020B0604020202020204" pitchFamily="34" charset="0"/>
                <a:ea typeface="Times New Roman" panose="02020603050405020304" pitchFamily="18" charset="0"/>
                <a:cs typeface="Times New Roman" panose="02020603050405020304" pitchFamily="18" charset="0"/>
              </a:rPr>
              <a:t>/</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or Tribute to Health Care Innovations and</a:t>
            </a:r>
            <a:r>
              <a:rPr lang="en-US" sz="1600" b="1" spc="30">
                <a:effectLst/>
                <a:latin typeface="Arial" panose="020B0604020202020204" pitchFamily="34" charset="0"/>
                <a:ea typeface="Times New Roman" panose="02020603050405020304" pitchFamily="18" charset="0"/>
                <a:cs typeface="Times New Roman" panose="02020603050405020304" pitchFamily="18" charset="0"/>
              </a:rPr>
              <a:t>/</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or Those </a:t>
            </a:r>
            <a:r>
              <a:rPr lang="en-US" sz="1600" b="1" spc="30">
                <a:solidFill>
                  <a:srgbClr val="FF0000"/>
                </a:solidFill>
                <a:latin typeface="Arial" panose="020B0604020202020204" pitchFamily="34" charset="0"/>
                <a:ea typeface="Times New Roman" panose="02020603050405020304" pitchFamily="18" charset="0"/>
                <a:cs typeface="Times New Roman" panose="02020603050405020304" pitchFamily="18" charset="0"/>
              </a:rPr>
              <a:t>D</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elivering Care</a:t>
            </a:r>
            <a:r>
              <a:rPr lang="en-US" sz="1600" b="1" spc="30">
                <a:effectLst/>
                <a:latin typeface="Arial" panose="020B0604020202020204" pitchFamily="34" charset="0"/>
                <a:ea typeface="Times New Roman" panose="02020603050405020304" pitchFamily="18" charset="0"/>
                <a:cs typeface="Times New Roman" panose="02020603050405020304" pitchFamily="18" charset="0"/>
              </a:rPr>
              <a:t>/</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Treatment/Support </a:t>
            </a:r>
            <a:r>
              <a:rPr lang="en-US" sz="1600" b="1" spc="30">
                <a:solidFill>
                  <a:srgbClr val="FF0000"/>
                </a:solidFill>
                <a:latin typeface="Arial" panose="020B0604020202020204" pitchFamily="34" charset="0"/>
                <a:ea typeface="Times New Roman" panose="02020603050405020304" pitchFamily="18" charset="0"/>
                <a:cs typeface="Times New Roman" panose="02020603050405020304" pitchFamily="18" charset="0"/>
              </a:rPr>
              <a:t>U</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nder </a:t>
            </a:r>
            <a:r>
              <a:rPr lang="en-US" sz="1600" b="1" spc="3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dverse </a:t>
            </a:r>
            <a:r>
              <a:rPr lang="en-US" sz="1600" b="1" spc="30">
                <a:solidFill>
                  <a:srgbClr val="FF0000"/>
                </a:solidFill>
                <a:latin typeface="Arial" panose="020B0604020202020204" pitchFamily="34" charset="0"/>
                <a:ea typeface="Times New Roman" panose="02020603050405020304" pitchFamily="18" charset="0"/>
                <a:cs typeface="Times New Roman" panose="02020603050405020304" pitchFamily="18" charset="0"/>
              </a:rPr>
              <a:t>C</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onditions and at Personal Risk.</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 </a:t>
            </a:r>
            <a:endParaRPr lang="en-US"/>
          </a:p>
        </p:txBody>
      </p:sp>
    </p:spTree>
    <p:extLst>
      <p:ext uri="{BB962C8B-B14F-4D97-AF65-F5344CB8AC3E}">
        <p14:creationId xmlns:p14="http://schemas.microsoft.com/office/powerpoint/2010/main" val="2358088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892C860-52E1-4F3A-B272-E663D55B862B}"/>
              </a:ext>
            </a:extLst>
          </p:cNvPr>
          <p:cNvSpPr txBox="1"/>
          <p:nvPr/>
        </p:nvSpPr>
        <p:spPr>
          <a:xfrm>
            <a:off x="216195" y="94796"/>
            <a:ext cx="11759609" cy="7694414"/>
          </a:xfrm>
          <a:prstGeom prst="rect">
            <a:avLst/>
          </a:prstGeom>
          <a:noFill/>
        </p:spPr>
        <p:txBody>
          <a:bodyPr wrap="square">
            <a:spAutoFit/>
          </a:bodyPr>
          <a:lstStyle/>
          <a:p>
            <a:pPr marL="0" marR="0" algn="r">
              <a:spcBef>
                <a:spcPts val="0"/>
              </a:spcBef>
              <a:spcAft>
                <a:spcPts val="0"/>
              </a:spcAft>
            </a:pPr>
            <a:r>
              <a:rPr lang="en-US" sz="1000" b="1">
                <a:effectLst/>
                <a:latin typeface="Arial" panose="020B0604020202020204" pitchFamily="34" charset="0"/>
                <a:ea typeface="Calibri" panose="020F0502020204030204" pitchFamily="34" charset="0"/>
                <a:cs typeface="Times New Roman" panose="02020603050405020304" pitchFamily="18" charset="0"/>
              </a:rPr>
              <a:t>PAGE 4</a:t>
            </a:r>
          </a:p>
          <a:p>
            <a:pPr marL="0" marR="0">
              <a:spcBef>
                <a:spcPts val="0"/>
              </a:spcBef>
              <a:spcAft>
                <a:spcPts val="0"/>
              </a:spcAft>
            </a:pPr>
            <a:r>
              <a:rPr lang="en-US" sz="1000">
                <a:effectLst/>
                <a:latin typeface="Arial" panose="020B0604020202020204" pitchFamily="34" charset="0"/>
                <a:ea typeface="Calibri" panose="020F0502020204030204" pitchFamily="34" charset="0"/>
                <a:cs typeface="Times New Roman" panose="02020603050405020304" pitchFamily="18" charset="0"/>
              </a:rPr>
              <a:t>SUGGESTED TOPICS CONT’</a:t>
            </a:r>
          </a:p>
          <a:p>
            <a:pPr marL="0" marR="0">
              <a:spcBef>
                <a:spcPts val="0"/>
              </a:spcBef>
              <a:spcAft>
                <a:spcPts val="0"/>
              </a:spcAft>
            </a:pPr>
            <a:r>
              <a:rPr lang="en-US" sz="1000">
                <a:latin typeface="Arial" panose="020B0604020202020204" pitchFamily="34" charset="0"/>
                <a:ea typeface="Calibri" panose="020F0502020204030204" pitchFamily="34" charset="0"/>
                <a:cs typeface="Times New Roman" panose="02020603050405020304" pitchFamily="18" charset="0"/>
              </a:rPr>
              <a:t>PAGE 2 of 2</a:t>
            </a:r>
          </a:p>
          <a:p>
            <a:pPr marL="0" marR="0">
              <a:spcBef>
                <a:spcPts val="0"/>
              </a:spcBef>
              <a:spcAft>
                <a:spcPts val="0"/>
              </a:spcAft>
            </a:pPr>
            <a:endParaRPr lang="en-US" sz="1600" b="1" u="sng">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600" b="1" u="sng">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b="1" u="sng">
                <a:effectLst/>
                <a:latin typeface="Arial" panose="020B0604020202020204" pitchFamily="34" charset="0"/>
                <a:ea typeface="Calibri" panose="020F0502020204030204" pitchFamily="34" charset="0"/>
                <a:cs typeface="Times New Roman" panose="02020603050405020304" pitchFamily="18" charset="0"/>
              </a:rPr>
              <a:t>5. </a:t>
            </a:r>
            <a:r>
              <a:rPr lang="en-US" sz="1600" b="1" u="sng">
                <a:solidFill>
                  <a:srgbClr val="002060"/>
                </a:solidFill>
                <a:effectLst/>
                <a:latin typeface="Arial" panose="020B0604020202020204" pitchFamily="34" charset="0"/>
                <a:ea typeface="Calibri" panose="020F0502020204030204" pitchFamily="34" charset="0"/>
                <a:cs typeface="Times New Roman" panose="02020603050405020304" pitchFamily="18" charset="0"/>
              </a:rPr>
              <a:t>Industrial Development</a:t>
            </a:r>
            <a:r>
              <a:rPr lang="en-US" sz="1600">
                <a:effectLst/>
                <a:latin typeface="Arial" panose="020B0604020202020204" pitchFamily="34" charset="0"/>
                <a:ea typeface="Calibri" panose="020F0502020204030204" pitchFamily="34" charset="0"/>
                <a:cs typeface="Times New Roman" panose="02020603050405020304" pitchFamily="18" charset="0"/>
              </a:rPr>
              <a:t> - </a:t>
            </a:r>
            <a:r>
              <a:rPr lang="en-US" sz="16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Increase the amount of industrial employment which includes manufacturing, natural resources, processing, and distribution by expanding existing companies and attracting new ones: </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Products &amp; Services</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2)</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Budgeting &amp; Finance</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3)</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Differences Between Needs &amp; Wants</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4)</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Relationship Between Supply &amp; Demand</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5)</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How to Recruit New Businesses</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6)</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How to Retain Existing Businesses</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7)</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Create a Future City Showing a Well Balanced Offering of Businesses Meeting the Community Wants</a:t>
            </a:r>
            <a:r>
              <a:rPr lang="en-US" sz="1600" b="1" spc="30">
                <a:effectLst/>
                <a:latin typeface="Arial" panose="020B0604020202020204" pitchFamily="34" charset="0"/>
                <a:ea typeface="Times New Roman" panose="02020603050405020304" pitchFamily="18" charset="0"/>
                <a:cs typeface="Times New Roman" panose="02020603050405020304" pitchFamily="18" charset="0"/>
              </a:rPr>
              <a:t>/</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Needs</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8)</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Coal Camps – Revitalize</a:t>
            </a:r>
            <a:r>
              <a:rPr lang="en-US" sz="1600" b="1" spc="30">
                <a:latin typeface="Arial" panose="020B0604020202020204" pitchFamily="34" charset="0"/>
                <a:ea typeface="Times New Roman" panose="02020603050405020304" pitchFamily="18" charset="0"/>
                <a:cs typeface="Times New Roman" panose="02020603050405020304" pitchFamily="18" charset="0"/>
              </a:rPr>
              <a:t>/</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Repurpose</a:t>
            </a:r>
            <a:r>
              <a:rPr lang="en-US" sz="1600" b="1" spc="30">
                <a:effectLst/>
                <a:latin typeface="Arial" panose="020B0604020202020204" pitchFamily="34" charset="0"/>
                <a:ea typeface="Times New Roman" panose="02020603050405020304" pitchFamily="18" charset="0"/>
                <a:cs typeface="Times New Roman" panose="02020603050405020304" pitchFamily="18" charset="0"/>
              </a:rPr>
              <a:t>/</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Restore.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b="1">
                <a:effectLst/>
                <a:latin typeface="Arial" panose="020B0604020202020204" pitchFamily="34" charset="0"/>
                <a:ea typeface="Calibri" panose="020F050202020403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b="1" u="sng">
                <a:effectLst/>
                <a:latin typeface="Arial" panose="020B0604020202020204" pitchFamily="34" charset="0"/>
                <a:ea typeface="Calibri" panose="020F0502020204030204" pitchFamily="34" charset="0"/>
                <a:cs typeface="Times New Roman" panose="02020603050405020304" pitchFamily="18" charset="0"/>
              </a:rPr>
              <a:t>6. </a:t>
            </a:r>
            <a:r>
              <a:rPr lang="en-US" sz="1600" b="1" u="sng">
                <a:solidFill>
                  <a:srgbClr val="002060"/>
                </a:solidFill>
                <a:effectLst/>
                <a:latin typeface="Arial" panose="020B0604020202020204" pitchFamily="34" charset="0"/>
                <a:ea typeface="Calibri" panose="020F0502020204030204" pitchFamily="34" charset="0"/>
                <a:cs typeface="Times New Roman" panose="02020603050405020304" pitchFamily="18" charset="0"/>
              </a:rPr>
              <a:t>Regional Food Systems</a:t>
            </a:r>
            <a:r>
              <a:rPr lang="en-US" sz="1600" b="1">
                <a:effectLst/>
                <a:latin typeface="Arial" panose="020B0604020202020204" pitchFamily="34" charset="0"/>
                <a:ea typeface="Calibri" panose="020F0502020204030204" pitchFamily="34" charset="0"/>
                <a:cs typeface="Times New Roman" panose="02020603050405020304" pitchFamily="18" charset="0"/>
              </a:rPr>
              <a:t> </a:t>
            </a:r>
            <a:r>
              <a:rPr lang="en-US" sz="1600">
                <a:effectLst/>
                <a:latin typeface="Arial" panose="020B0604020202020204" pitchFamily="34" charset="0"/>
                <a:ea typeface="Calibri" panose="020F0502020204030204" pitchFamily="34" charset="0"/>
                <a:cs typeface="Times New Roman" panose="02020603050405020304" pitchFamily="18" charset="0"/>
              </a:rPr>
              <a:t>- </a:t>
            </a:r>
            <a:r>
              <a:rPr lang="en-US" sz="16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Create a local foods movement by connecting local producers to markets for their products both within and outside the region:</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How to Grow </a:t>
            </a:r>
            <a:r>
              <a:rPr lang="en-US" sz="1600" b="1" spc="30">
                <a:solidFill>
                  <a:srgbClr val="FF0000"/>
                </a:solidFill>
                <a:latin typeface="Arial" panose="020B0604020202020204" pitchFamily="34" charset="0"/>
                <a:ea typeface="Times New Roman" panose="02020603050405020304" pitchFamily="18" charset="0"/>
                <a:cs typeface="Times New Roman" panose="02020603050405020304" pitchFamily="18" charset="0"/>
              </a:rPr>
              <a:t>P</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lants Through </a:t>
            </a:r>
            <a:r>
              <a:rPr lang="en-US" sz="1600" b="1" spc="30">
                <a:solidFill>
                  <a:srgbClr val="FF0000"/>
                </a:solidFill>
                <a:latin typeface="Arial" panose="020B0604020202020204" pitchFamily="34" charset="0"/>
                <a:ea typeface="Times New Roman" panose="02020603050405020304" pitchFamily="18" charset="0"/>
                <a:cs typeface="Times New Roman" panose="02020603050405020304" pitchFamily="18" charset="0"/>
              </a:rPr>
              <a:t>T</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raditional Methods (School Gardening)</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2)</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Vermiculture</a:t>
            </a:r>
            <a:r>
              <a:rPr lang="en-US" sz="1600" b="1" spc="30">
                <a:effectLst/>
                <a:latin typeface="Arial" panose="020B0604020202020204" pitchFamily="34" charset="0"/>
                <a:ea typeface="Times New Roman" panose="02020603050405020304" pitchFamily="18" charset="0"/>
                <a:cs typeface="Times New Roman" panose="02020603050405020304" pitchFamily="18" charset="0"/>
              </a:rPr>
              <a:t>/</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Worm Farming</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3)</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Composting</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4)</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Seed Production</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5)</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Soil Quality</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6)</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Mushroom Farming</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7)</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Pollinators</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8)</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Aquaponics</a:t>
            </a:r>
            <a:r>
              <a:rPr lang="en-US" sz="1600" b="1" spc="30">
                <a:effectLst/>
                <a:latin typeface="Arial" panose="020B0604020202020204" pitchFamily="34" charset="0"/>
                <a:ea typeface="Times New Roman" panose="02020603050405020304" pitchFamily="18" charset="0"/>
                <a:cs typeface="Times New Roman" panose="02020603050405020304" pitchFamily="18" charset="0"/>
              </a:rPr>
              <a:t>/</a:t>
            </a:r>
            <a:r>
              <a:rPr lang="en-US" sz="1600" b="1" spc="30">
                <a:solidFill>
                  <a:srgbClr val="FF0000"/>
                </a:solidFill>
                <a:latin typeface="Arial" panose="020B0604020202020204" pitchFamily="34" charset="0"/>
                <a:ea typeface="Times New Roman" panose="02020603050405020304" pitchFamily="18" charset="0"/>
                <a:cs typeface="Times New Roman" panose="02020603050405020304" pitchFamily="18" charset="0"/>
              </a:rPr>
              <a:t>H</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ydroponics</a:t>
            </a:r>
            <a:r>
              <a:rPr lang="en-US" sz="1600" b="1" spc="30">
                <a:effectLst/>
                <a:latin typeface="Arial" panose="020B0604020202020204" pitchFamily="34" charset="0"/>
                <a:ea typeface="Times New Roman" panose="02020603050405020304" pitchFamily="18" charset="0"/>
                <a:cs typeface="Times New Roman" panose="02020603050405020304" pitchFamily="18" charset="0"/>
              </a:rPr>
              <a:t>/</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Aquaculture; </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Herbs</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10)</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Fruit Orchards</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11)</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Vineyards</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12)</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From Where Does </a:t>
            </a:r>
            <a:r>
              <a:rPr lang="en-US" sz="1600" b="1" spc="30">
                <a:solidFill>
                  <a:srgbClr val="FF0000"/>
                </a:solidFill>
                <a:latin typeface="Arial" panose="020B0604020202020204" pitchFamily="34" charset="0"/>
                <a:ea typeface="Times New Roman" panose="02020603050405020304" pitchFamily="18" charset="0"/>
                <a:cs typeface="Times New Roman" panose="02020603050405020304" pitchFamily="18" charset="0"/>
              </a:rPr>
              <a:t>O</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ur Food Originate?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b="1">
                <a:effectLst/>
                <a:latin typeface="Arial" panose="020B0604020202020204" pitchFamily="34" charset="0"/>
                <a:ea typeface="Calibri" panose="020F050202020403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b="1" u="sng">
                <a:effectLst/>
                <a:latin typeface="Arial" panose="020B0604020202020204" pitchFamily="34" charset="0"/>
                <a:ea typeface="Calibri" panose="020F0502020204030204" pitchFamily="34" charset="0"/>
                <a:cs typeface="Times New Roman" panose="02020603050405020304" pitchFamily="18" charset="0"/>
              </a:rPr>
              <a:t>7. </a:t>
            </a:r>
            <a:r>
              <a:rPr lang="en-US" sz="1600" b="1" u="sng">
                <a:solidFill>
                  <a:srgbClr val="002060"/>
                </a:solidFill>
                <a:effectLst/>
                <a:latin typeface="Arial" panose="020B0604020202020204" pitchFamily="34" charset="0"/>
                <a:ea typeface="Calibri" panose="020F0502020204030204" pitchFamily="34" charset="0"/>
                <a:cs typeface="Times New Roman" panose="02020603050405020304" pitchFamily="18" charset="0"/>
              </a:rPr>
              <a:t>Tourism and downtown revitalization</a:t>
            </a:r>
            <a:r>
              <a:rPr lang="en-US" sz="1600">
                <a:effectLst/>
                <a:latin typeface="Arial" panose="020B0604020202020204" pitchFamily="34" charset="0"/>
                <a:ea typeface="Calibri" panose="020F0502020204030204" pitchFamily="34" charset="0"/>
                <a:cs typeface="Times New Roman" panose="02020603050405020304" pitchFamily="18" charset="0"/>
              </a:rPr>
              <a:t> - </a:t>
            </a:r>
            <a:r>
              <a:rPr lang="en-US" sz="16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Establish Kentucky's Appalachian region as a tourism destination</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1)</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Adventure Tourism; Cultural E</a:t>
            </a:r>
            <a:r>
              <a:rPr lang="en-US" sz="1600" b="1" spc="30">
                <a:solidFill>
                  <a:srgbClr val="FF0000"/>
                </a:solidFill>
                <a:latin typeface="Arial" panose="020B0604020202020204" pitchFamily="34" charset="0"/>
                <a:ea typeface="Times New Roman" panose="02020603050405020304" pitchFamily="18" charset="0"/>
                <a:cs typeface="Times New Roman" panose="02020603050405020304" pitchFamily="18" charset="0"/>
              </a:rPr>
              <a:t>xchange</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vs. Cultural Appreciation </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Food</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b)</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Coal</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c)</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Quilting</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d)</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Folk Art</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e)</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Music</a:t>
            </a:r>
            <a:r>
              <a:rPr lang="en-US" sz="1600" b="1"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f)</a:t>
            </a:r>
            <a:r>
              <a:rPr lang="en-US" sz="1600" b="1" spc="3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Stories</a:t>
            </a:r>
          </a:p>
          <a:p>
            <a:pPr marL="0" marR="0">
              <a:spcBef>
                <a:spcPts val="0"/>
              </a:spcBef>
              <a:spcAft>
                <a:spcPts val="0"/>
              </a:spcAft>
            </a:pPr>
            <a:endParaRPr lang="en-US" sz="1600" b="1" spc="30">
              <a:solidFill>
                <a:srgbClr val="FF0000"/>
              </a:solidFill>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600" b="1" spc="3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b="1" spc="30">
                <a:latin typeface="Arial" panose="020B0604020202020204" pitchFamily="34" charset="0"/>
                <a:ea typeface="Calibri" panose="020F0502020204030204" pitchFamily="34" charset="0"/>
                <a:cs typeface="Times New Roman" panose="02020603050405020304" pitchFamily="18" charset="0"/>
              </a:rPr>
              <a:t>*NOTE* The Topic you choose should </a:t>
            </a:r>
            <a:r>
              <a:rPr lang="en-US" sz="1600" b="1" u="sng" spc="30">
                <a:latin typeface="Arial" panose="020B0604020202020204" pitchFamily="34" charset="0"/>
                <a:ea typeface="Calibri" panose="020F0502020204030204" pitchFamily="34" charset="0"/>
                <a:cs typeface="Times New Roman" panose="02020603050405020304" pitchFamily="18" charset="0"/>
              </a:rPr>
              <a:t>reasonably</a:t>
            </a:r>
            <a:r>
              <a:rPr lang="en-US" sz="1600" b="1" spc="30">
                <a:latin typeface="Arial" panose="020B0604020202020204" pitchFamily="34" charset="0"/>
                <a:ea typeface="Calibri" panose="020F0502020204030204" pitchFamily="34" charset="0"/>
                <a:cs typeface="Times New Roman" panose="02020603050405020304" pitchFamily="18" charset="0"/>
              </a:rPr>
              <a:t> connect to one of the seven SOAR Pillars, so please feel free for you and your students to </a:t>
            </a:r>
            <a:r>
              <a:rPr lang="en-US" sz="1600" b="1" u="sng" spc="30">
                <a:latin typeface="Arial" panose="020B0604020202020204" pitchFamily="34" charset="0"/>
                <a:ea typeface="Calibri" panose="020F0502020204030204" pitchFamily="34" charset="0"/>
                <a:cs typeface="Times New Roman" panose="02020603050405020304" pitchFamily="18" charset="0"/>
              </a:rPr>
              <a:t>think-outside-of-the-box</a:t>
            </a:r>
            <a:r>
              <a:rPr lang="en-US" sz="1600" b="1" spc="30">
                <a:latin typeface="Arial" panose="020B0604020202020204" pitchFamily="34" charset="0"/>
                <a:ea typeface="Calibri" panose="020F0502020204030204" pitchFamily="34" charset="0"/>
                <a:cs typeface="Times New Roman" panose="02020603050405020304" pitchFamily="18" charset="0"/>
              </a:rPr>
              <a:t> when choosing a topic and making the connection, but remember that the closer the connection is to the Pillar will result in higher points in the first component of the Scoring Sheet on page 23 of the Program Packet.   </a:t>
            </a:r>
          </a:p>
          <a:p>
            <a:pPr marL="0" marR="0">
              <a:spcBef>
                <a:spcPts val="0"/>
              </a:spcBef>
              <a:spcAft>
                <a:spcPts val="0"/>
              </a:spcAft>
            </a:pPr>
            <a:endParaRPr lang="en-US" sz="1600" b="1" spc="3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600" b="1" spc="30">
              <a:solidFill>
                <a:srgbClr val="FF0000"/>
              </a:solidFill>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600" b="1" spc="3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132329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734F611-290F-41EC-A087-11DE9B0DC61D}"/>
              </a:ext>
            </a:extLst>
          </p:cNvPr>
          <p:cNvSpPr/>
          <p:nvPr/>
        </p:nvSpPr>
        <p:spPr>
          <a:xfrm>
            <a:off x="122663" y="54364"/>
            <a:ext cx="11942957" cy="8248412"/>
          </a:xfrm>
          <a:prstGeom prst="rect">
            <a:avLst/>
          </a:prstGeom>
        </p:spPr>
        <p:txBody>
          <a:bodyPr wrap="square" lIns="91440" tIns="45720" rIns="91440" bIns="45720" anchor="t">
            <a:spAutoFit/>
          </a:bodyPr>
          <a:lstStyle/>
          <a:p>
            <a:pPr algn="r"/>
            <a:r>
              <a:rPr lang="en-US" sz="1000" b="1">
                <a:latin typeface="Arial"/>
                <a:ea typeface="Calibri"/>
                <a:cs typeface="Times New Roman"/>
              </a:rPr>
              <a:t>PAGE 5</a:t>
            </a:r>
            <a:endParaRPr lang="en-US">
              <a:latin typeface="Arial"/>
              <a:ea typeface="Calibri"/>
              <a:cs typeface="Times New Roman"/>
            </a:endParaRPr>
          </a:p>
          <a:p>
            <a:pPr algn="ctr"/>
            <a:r>
              <a:rPr lang="en-US" sz="1600" b="1" i="1">
                <a:solidFill>
                  <a:srgbClr val="002060"/>
                </a:solidFill>
                <a:latin typeface="Arial"/>
                <a:ea typeface="Calibri"/>
                <a:cs typeface="Times New Roman"/>
              </a:rPr>
              <a:t>FUTURE of WORK in APPALACHIA</a:t>
            </a:r>
            <a:endParaRPr lang="en-US"/>
          </a:p>
          <a:p>
            <a:pPr algn="ctr"/>
            <a:r>
              <a:rPr lang="en-US" sz="1600" b="1" i="1">
                <a:solidFill>
                  <a:srgbClr val="002060"/>
                </a:solidFill>
                <a:latin typeface="Arial" panose="020B0604020202020204" pitchFamily="34" charset="0"/>
                <a:ea typeface="Calibri" panose="020F0502020204030204" pitchFamily="34" charset="0"/>
                <a:cs typeface="Times New Roman" panose="02020603050405020304" pitchFamily="18" charset="0"/>
              </a:rPr>
              <a:t> </a:t>
            </a:r>
            <a:r>
              <a:rPr lang="en-US" sz="2000" b="1">
                <a:solidFill>
                  <a:srgbClr val="002060"/>
                </a:solidFill>
                <a:latin typeface="Arial" panose="020B0604020202020204" pitchFamily="34" charset="0"/>
                <a:ea typeface="Calibri" panose="020F0502020204030204" pitchFamily="34" charset="0"/>
                <a:cs typeface="Times New Roman" panose="02020603050405020304" pitchFamily="18" charset="0"/>
              </a:rPr>
              <a:t>STUDY UNIT PROPOSAL</a:t>
            </a:r>
          </a:p>
          <a:p>
            <a:pPr algn="ctr"/>
            <a:r>
              <a:rPr lang="en-US" sz="1400" b="1">
                <a:latin typeface="Arial" panose="020B0604020202020204" pitchFamily="34" charset="0"/>
                <a:ea typeface="Calibri" panose="020F0502020204030204" pitchFamily="34" charset="0"/>
                <a:cs typeface="Times New Roman" panose="02020603050405020304" pitchFamily="18" charset="0"/>
              </a:rPr>
              <a:t>2023-2024</a:t>
            </a:r>
          </a:p>
          <a:p>
            <a:endParaRPr lang="en-US" sz="800" b="1">
              <a:solidFill>
                <a:srgbClr val="E36C0A"/>
              </a:solidFill>
              <a:latin typeface="Arial" panose="020B0604020202020204" pitchFamily="34" charset="0"/>
              <a:ea typeface="Calibri" panose="020F0502020204030204" pitchFamily="34" charset="0"/>
              <a:cs typeface="Times New Roman" panose="02020603050405020304" pitchFamily="18" charset="0"/>
            </a:endParaRPr>
          </a:p>
          <a:p>
            <a:r>
              <a:rPr lang="en-US" sz="1600" b="1" i="1" u="sng">
                <a:latin typeface="Arial" panose="020B0604020202020204" pitchFamily="34" charset="0"/>
                <a:ea typeface="Calibri" panose="020F0502020204030204" pitchFamily="34" charset="0"/>
                <a:cs typeface="Times New Roman" panose="02020603050405020304" pitchFamily="18" charset="0"/>
              </a:rPr>
              <a:t>FORMAT</a:t>
            </a:r>
            <a:r>
              <a:rPr lang="en-US" sz="1600" i="1" u="sng">
                <a:latin typeface="Arial" panose="020B0604020202020204" pitchFamily="34" charset="0"/>
                <a:ea typeface="Calibri" panose="020F0502020204030204" pitchFamily="34" charset="0"/>
                <a:cs typeface="Times New Roman" panose="02020603050405020304" pitchFamily="18" charset="0"/>
              </a:rPr>
              <a:t>:</a:t>
            </a:r>
            <a:r>
              <a:rPr lang="en-US" sz="1600">
                <a:solidFill>
                  <a:srgbClr val="E36C0A"/>
                </a:solidFill>
                <a:latin typeface="Arial" panose="020B0604020202020204" pitchFamily="34" charset="0"/>
                <a:ea typeface="Calibri" panose="020F0502020204030204" pitchFamily="34" charset="0"/>
                <a:cs typeface="Times New Roman" panose="02020603050405020304" pitchFamily="18" charset="0"/>
              </a:rPr>
              <a:t>  Feel free to </a:t>
            </a:r>
            <a:r>
              <a:rPr lang="en-US" sz="1600" u="sng">
                <a:solidFill>
                  <a:srgbClr val="E36C0A"/>
                </a:solidFill>
                <a:latin typeface="Arial" panose="020B0604020202020204" pitchFamily="34" charset="0"/>
                <a:ea typeface="Calibri" panose="020F0502020204030204" pitchFamily="34" charset="0"/>
                <a:cs typeface="Times New Roman" panose="02020603050405020304" pitchFamily="18" charset="0"/>
              </a:rPr>
              <a:t>alter</a:t>
            </a:r>
            <a:r>
              <a:rPr lang="en-US" sz="1600">
                <a:solidFill>
                  <a:srgbClr val="E36C0A"/>
                </a:solidFill>
                <a:latin typeface="Arial" panose="020B0604020202020204" pitchFamily="34" charset="0"/>
                <a:ea typeface="Calibri" panose="020F0502020204030204" pitchFamily="34" charset="0"/>
                <a:cs typeface="Times New Roman" panose="02020603050405020304" pitchFamily="18" charset="0"/>
              </a:rPr>
              <a:t> this document when you need to expand your discussion and/or remarks to make your intentions clear.  </a:t>
            </a:r>
            <a:r>
              <a:rPr lang="en-US" sz="1600" b="1" u="sng">
                <a:solidFill>
                  <a:srgbClr val="E36C0A"/>
                </a:solidFill>
                <a:latin typeface="Arial" panose="020B0604020202020204" pitchFamily="34" charset="0"/>
                <a:ea typeface="Calibri" panose="020F0502020204030204" pitchFamily="34" charset="0"/>
                <a:cs typeface="Times New Roman" panose="02020603050405020304" pitchFamily="18" charset="0"/>
              </a:rPr>
              <a:t>Only on-line</a:t>
            </a:r>
            <a:r>
              <a:rPr lang="en-US" sz="1600" b="1" i="1" u="sng">
                <a:solidFill>
                  <a:srgbClr val="E36C0A"/>
                </a:solidFill>
                <a:latin typeface="Arial" panose="020B0604020202020204" pitchFamily="34" charset="0"/>
                <a:ea typeface="Calibri" panose="020F0502020204030204" pitchFamily="34" charset="0"/>
                <a:cs typeface="Times New Roman" panose="02020603050405020304" pitchFamily="18" charset="0"/>
              </a:rPr>
              <a:t> submissions will be accepted</a:t>
            </a:r>
            <a:r>
              <a:rPr lang="en-US" sz="1600" b="1" i="1">
                <a:solidFill>
                  <a:srgbClr val="E36C0A"/>
                </a:solidFill>
                <a:latin typeface="Arial" panose="020B0604020202020204" pitchFamily="34" charset="0"/>
                <a:ea typeface="Calibri" panose="020F0502020204030204" pitchFamily="34" charset="0"/>
                <a:cs typeface="Times New Roman" panose="02020603050405020304" pitchFamily="18" charset="0"/>
              </a:rPr>
              <a:t>.</a:t>
            </a:r>
          </a:p>
          <a:p>
            <a:endParaRPr lang="en-US" sz="1600" b="1" i="1">
              <a:solidFill>
                <a:srgbClr val="E36C0A"/>
              </a:solidFill>
              <a:latin typeface="Arial" panose="020B0604020202020204" pitchFamily="34" charset="0"/>
              <a:ea typeface="Calibri" panose="020F0502020204030204" pitchFamily="34" charset="0"/>
              <a:cs typeface="Times New Roman" panose="02020603050405020304" pitchFamily="18" charset="0"/>
            </a:endParaRPr>
          </a:p>
          <a:p>
            <a:r>
              <a:rPr lang="en-US" sz="1600" b="1" i="1" u="sng">
                <a:latin typeface="Arial" panose="020B0604020202020204" pitchFamily="34" charset="0"/>
                <a:ea typeface="Calibri" panose="020F0502020204030204" pitchFamily="34" charset="0"/>
                <a:cs typeface="Times New Roman" panose="02020603050405020304" pitchFamily="18" charset="0"/>
              </a:rPr>
              <a:t>You may use any UNIT PLAN FORMAT you choose, but it must include:</a:t>
            </a:r>
          </a:p>
          <a:p>
            <a:endParaRPr lang="en-US" sz="800" b="1" i="1">
              <a:solidFill>
                <a:srgbClr val="E36C0A"/>
              </a:solidFill>
              <a:latin typeface="Arial" panose="020B060402020202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600" b="1" i="1">
                <a:solidFill>
                  <a:srgbClr val="E36C0A"/>
                </a:solidFill>
                <a:latin typeface="Arial" panose="020B0604020202020204" pitchFamily="34" charset="0"/>
                <a:ea typeface="Calibri" panose="020F0502020204030204" pitchFamily="34" charset="0"/>
                <a:cs typeface="Times New Roman" panose="02020603050405020304" pitchFamily="18" charset="0"/>
              </a:rPr>
              <a:t>The Kentucky Academic Standards, Learning Intentions, and Success Criteria that you will be addressing;</a:t>
            </a:r>
          </a:p>
          <a:p>
            <a:pPr marL="285750" indent="-285750">
              <a:buFont typeface="Arial" panose="020B0604020202020204" pitchFamily="34" charset="0"/>
              <a:buChar char="•"/>
            </a:pPr>
            <a:r>
              <a:rPr lang="en-US" sz="1600" b="1" i="1">
                <a:solidFill>
                  <a:srgbClr val="E36C0A"/>
                </a:solidFill>
                <a:latin typeface="Arial" panose="020B0604020202020204" pitchFamily="34" charset="0"/>
                <a:ea typeface="Calibri" panose="020F0502020204030204" pitchFamily="34" charset="0"/>
                <a:cs typeface="Times New Roman" panose="02020603050405020304" pitchFamily="18" charset="0"/>
              </a:rPr>
              <a:t>Assessments that match the Learning Intentions, Success Criteria, and Standards that you indicated;</a:t>
            </a:r>
          </a:p>
          <a:p>
            <a:pPr marL="285750" indent="-285750">
              <a:buFont typeface="Arial" panose="020B0604020202020204" pitchFamily="34" charset="0"/>
              <a:buChar char="•"/>
            </a:pPr>
            <a:r>
              <a:rPr lang="en-US" sz="1600" b="1" i="1">
                <a:solidFill>
                  <a:srgbClr val="E36C0A"/>
                </a:solidFill>
                <a:latin typeface="Arial" panose="020B0604020202020204" pitchFamily="34" charset="0"/>
                <a:ea typeface="Calibri" panose="020F0502020204030204" pitchFamily="34" charset="0"/>
                <a:cs typeface="Times New Roman" panose="02020603050405020304" pitchFamily="18" charset="0"/>
              </a:rPr>
              <a:t>Details of the Activities in which students will engage. (NOTE: the use of materials for which you request funding should be evident in the listed Activities).</a:t>
            </a:r>
          </a:p>
          <a:p>
            <a:endParaRPr lang="en-US" sz="1600" b="1" i="1">
              <a:solidFill>
                <a:srgbClr val="E36C0A"/>
              </a:solidFill>
              <a:latin typeface="Arial" panose="020B0604020202020204" pitchFamily="34" charset="0"/>
              <a:ea typeface="Calibri" panose="020F0502020204030204" pitchFamily="34" charset="0"/>
              <a:cs typeface="Times New Roman" panose="02020603050405020304" pitchFamily="18" charset="0"/>
            </a:endParaRPr>
          </a:p>
          <a:p>
            <a:endParaRPr lang="en-US" sz="1600" b="1" i="1">
              <a:solidFill>
                <a:srgbClr val="E36C0A"/>
              </a:solidFill>
              <a:latin typeface="Arial" panose="020B0604020202020204" pitchFamily="34" charset="0"/>
              <a:ea typeface="Calibri" panose="020F0502020204030204" pitchFamily="34" charset="0"/>
              <a:cs typeface="Times New Roman" panose="02020603050405020304" pitchFamily="18" charset="0"/>
            </a:endParaRPr>
          </a:p>
          <a:p>
            <a:endParaRPr lang="en-US" sz="1600" b="1" i="1">
              <a:solidFill>
                <a:srgbClr val="E36C0A"/>
              </a:solidFill>
              <a:latin typeface="Arial" panose="020B0604020202020204" pitchFamily="34" charset="0"/>
              <a:ea typeface="Calibri" panose="020F0502020204030204" pitchFamily="34" charset="0"/>
              <a:cs typeface="Times New Roman" panose="02020603050405020304" pitchFamily="18" charset="0"/>
            </a:endParaRPr>
          </a:p>
          <a:p>
            <a:endParaRPr lang="en-US" sz="1600" b="1" i="1">
              <a:solidFill>
                <a:srgbClr val="E36C0A"/>
              </a:solidFill>
              <a:latin typeface="Arial" panose="020B0604020202020204" pitchFamily="34" charset="0"/>
              <a:ea typeface="Calibri" panose="020F0502020204030204" pitchFamily="34" charset="0"/>
              <a:cs typeface="Times New Roman" panose="02020603050405020304" pitchFamily="18" charset="0"/>
            </a:endParaRPr>
          </a:p>
          <a:p>
            <a:endParaRPr lang="en-US" sz="1600" b="1" i="1">
              <a:solidFill>
                <a:srgbClr val="E36C0A"/>
              </a:solidFill>
              <a:latin typeface="Arial" panose="020B0604020202020204" pitchFamily="34" charset="0"/>
              <a:ea typeface="Calibri" panose="020F0502020204030204" pitchFamily="34" charset="0"/>
              <a:cs typeface="Times New Roman" panose="02020603050405020304" pitchFamily="18" charset="0"/>
            </a:endParaRPr>
          </a:p>
          <a:p>
            <a:endParaRPr lang="en-US" sz="1600" b="1" i="1">
              <a:solidFill>
                <a:srgbClr val="E36C0A"/>
              </a:solidFill>
              <a:latin typeface="Arial" panose="020B0604020202020204" pitchFamily="34" charset="0"/>
              <a:ea typeface="Calibri" panose="020F0502020204030204" pitchFamily="34" charset="0"/>
              <a:cs typeface="Times New Roman" panose="02020603050405020304" pitchFamily="18" charset="0"/>
            </a:endParaRPr>
          </a:p>
          <a:p>
            <a:endParaRPr lang="en-US" sz="1600" b="1" i="1">
              <a:solidFill>
                <a:srgbClr val="E36C0A"/>
              </a:solidFill>
              <a:latin typeface="Arial" panose="020B0604020202020204" pitchFamily="34" charset="0"/>
              <a:ea typeface="Calibri" panose="020F0502020204030204" pitchFamily="34" charset="0"/>
              <a:cs typeface="Times New Roman" panose="02020603050405020304" pitchFamily="18" charset="0"/>
            </a:endParaRPr>
          </a:p>
          <a:p>
            <a:endParaRPr lang="en-US" sz="1600" b="1" i="1">
              <a:solidFill>
                <a:srgbClr val="E36C0A"/>
              </a:solidFill>
              <a:latin typeface="Arial" panose="020B0604020202020204" pitchFamily="34" charset="0"/>
              <a:ea typeface="Calibri" panose="020F0502020204030204" pitchFamily="34" charset="0"/>
              <a:cs typeface="Times New Roman" panose="02020603050405020304" pitchFamily="18" charset="0"/>
            </a:endParaRPr>
          </a:p>
          <a:p>
            <a:endParaRPr lang="en-US" sz="1600" b="1" i="1">
              <a:solidFill>
                <a:srgbClr val="E36C0A"/>
              </a:solidFill>
              <a:latin typeface="Arial" panose="020B0604020202020204" pitchFamily="34" charset="0"/>
              <a:ea typeface="Calibri" panose="020F0502020204030204" pitchFamily="34" charset="0"/>
              <a:cs typeface="Times New Roman" panose="02020603050405020304" pitchFamily="18" charset="0"/>
            </a:endParaRPr>
          </a:p>
          <a:p>
            <a:endParaRPr lang="en-US" sz="1600" b="1" i="1">
              <a:solidFill>
                <a:srgbClr val="E36C0A"/>
              </a:solidFill>
              <a:latin typeface="Arial" panose="020B0604020202020204" pitchFamily="34" charset="0"/>
              <a:ea typeface="Calibri" panose="020F0502020204030204" pitchFamily="34" charset="0"/>
              <a:cs typeface="Times New Roman" panose="02020603050405020304" pitchFamily="18" charset="0"/>
            </a:endParaRPr>
          </a:p>
          <a:p>
            <a:endParaRPr lang="en-US" sz="1600" b="1" i="1">
              <a:solidFill>
                <a:srgbClr val="E36C0A"/>
              </a:solidFill>
              <a:latin typeface="Arial" panose="020B0604020202020204" pitchFamily="34" charset="0"/>
              <a:ea typeface="Calibri" panose="020F0502020204030204" pitchFamily="34" charset="0"/>
              <a:cs typeface="Times New Roman" panose="02020603050405020304" pitchFamily="18" charset="0"/>
            </a:endParaRPr>
          </a:p>
          <a:p>
            <a:endParaRPr lang="en-US" sz="1600" b="1" i="1">
              <a:solidFill>
                <a:srgbClr val="E36C0A"/>
              </a:solidFill>
              <a:latin typeface="Arial" panose="020B0604020202020204" pitchFamily="34" charset="0"/>
              <a:ea typeface="Calibri" panose="020F0502020204030204" pitchFamily="34" charset="0"/>
              <a:cs typeface="Times New Roman" panose="02020603050405020304" pitchFamily="18" charset="0"/>
            </a:endParaRPr>
          </a:p>
          <a:p>
            <a:endParaRPr lang="en-US" sz="1600" b="1" i="1">
              <a:solidFill>
                <a:srgbClr val="E36C0A"/>
              </a:solidFill>
              <a:latin typeface="Arial" panose="020B0604020202020204" pitchFamily="34" charset="0"/>
              <a:ea typeface="Calibri" panose="020F0502020204030204" pitchFamily="34" charset="0"/>
              <a:cs typeface="Times New Roman" panose="02020603050405020304" pitchFamily="18" charset="0"/>
            </a:endParaRPr>
          </a:p>
          <a:p>
            <a:endParaRPr lang="en-US" sz="1600" b="1" i="1">
              <a:solidFill>
                <a:srgbClr val="E36C0A"/>
              </a:solidFill>
              <a:latin typeface="Arial" panose="020B0604020202020204" pitchFamily="34" charset="0"/>
              <a:ea typeface="Calibri" panose="020F0502020204030204" pitchFamily="34" charset="0"/>
              <a:cs typeface="Times New Roman" panose="02020603050405020304" pitchFamily="18" charset="0"/>
            </a:endParaRPr>
          </a:p>
          <a:p>
            <a:endParaRPr lang="en-US" sz="1600" b="1" i="1">
              <a:solidFill>
                <a:srgbClr val="E36C0A"/>
              </a:solidFill>
              <a:latin typeface="Arial" panose="020B0604020202020204" pitchFamily="34" charset="0"/>
              <a:ea typeface="Calibri" panose="020F0502020204030204" pitchFamily="34" charset="0"/>
              <a:cs typeface="Times New Roman" panose="02020603050405020304" pitchFamily="18" charset="0"/>
            </a:endParaRPr>
          </a:p>
          <a:p>
            <a:endParaRPr lang="en-US" sz="1600" b="1" i="1">
              <a:solidFill>
                <a:srgbClr val="E36C0A"/>
              </a:solidFill>
              <a:latin typeface="Arial" panose="020B0604020202020204" pitchFamily="34" charset="0"/>
              <a:ea typeface="Calibri" panose="020F0502020204030204" pitchFamily="34" charset="0"/>
              <a:cs typeface="Times New Roman" panose="02020603050405020304" pitchFamily="18" charset="0"/>
            </a:endParaRPr>
          </a:p>
          <a:p>
            <a:endParaRPr lang="en-US" sz="1600" b="1" i="1">
              <a:solidFill>
                <a:srgbClr val="E36C0A"/>
              </a:solidFill>
              <a:latin typeface="Arial" panose="020B0604020202020204" pitchFamily="34" charset="0"/>
              <a:ea typeface="Calibri" panose="020F0502020204030204" pitchFamily="34" charset="0"/>
              <a:cs typeface="Times New Roman" panose="02020603050405020304" pitchFamily="18" charset="0"/>
            </a:endParaRPr>
          </a:p>
          <a:p>
            <a:endParaRPr lang="en-US" sz="1600" b="1" i="1">
              <a:solidFill>
                <a:srgbClr val="E36C0A"/>
              </a:solidFill>
              <a:latin typeface="Arial" panose="020B0604020202020204" pitchFamily="34" charset="0"/>
              <a:ea typeface="Calibri" panose="020F0502020204030204" pitchFamily="34" charset="0"/>
              <a:cs typeface="Times New Roman" panose="02020603050405020304" pitchFamily="18" charset="0"/>
            </a:endParaRPr>
          </a:p>
          <a:p>
            <a:endParaRPr lang="en-US" sz="1600" b="1" i="1">
              <a:solidFill>
                <a:srgbClr val="E36C0A"/>
              </a:solidFill>
              <a:latin typeface="Arial" panose="020B0604020202020204" pitchFamily="34" charset="0"/>
              <a:ea typeface="Calibri" panose="020F0502020204030204" pitchFamily="34" charset="0"/>
              <a:cs typeface="Times New Roman" panose="02020603050405020304" pitchFamily="18" charset="0"/>
            </a:endParaRPr>
          </a:p>
          <a:p>
            <a:r>
              <a:rPr lang="en-US" sz="1600" b="1" i="1">
                <a:solidFill>
                  <a:srgbClr val="E36C0A"/>
                </a:solidFill>
                <a:latin typeface="Arial" panose="020B0604020202020204" pitchFamily="34" charset="0"/>
                <a:ea typeface="Calibri" panose="020F0502020204030204" pitchFamily="34" charset="0"/>
                <a:cs typeface="Times New Roman" panose="02020603050405020304" pitchFamily="18" charset="0"/>
              </a:rPr>
              <a:t>	</a:t>
            </a:r>
            <a:endParaRPr lang="en-US" sz="1600">
              <a:latin typeface="Calibri" panose="020F0502020204030204" pitchFamily="34" charset="0"/>
              <a:ea typeface="Calibri" panose="020F0502020204030204" pitchFamily="34" charset="0"/>
              <a:cs typeface="Times New Roman" panose="02020603050405020304" pitchFamily="18" charset="0"/>
            </a:endParaRPr>
          </a:p>
          <a:p>
            <a:pPr algn="ctr"/>
            <a:endParaRPr lang="en-US" sz="600" b="1" i="1" u="sng">
              <a:solidFill>
                <a:srgbClr val="FF0000"/>
              </a:solidFill>
              <a:latin typeface="Arial" panose="020B0604020202020204" pitchFamily="34"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0929927D-7BF1-414B-AB8B-FAEBA3CB64E4}"/>
              </a:ext>
            </a:extLst>
          </p:cNvPr>
          <p:cNvSpPr/>
          <p:nvPr/>
        </p:nvSpPr>
        <p:spPr>
          <a:xfrm>
            <a:off x="66907" y="2852298"/>
            <a:ext cx="12192000" cy="369332"/>
          </a:xfrm>
          <a:prstGeom prst="rect">
            <a:avLst/>
          </a:prstGeom>
        </p:spPr>
        <p:txBody>
          <a:bodyPr wrap="square">
            <a:spAutoFit/>
          </a:bodyPr>
          <a:lstStyle/>
          <a:p>
            <a:r>
              <a:rPr lang="en-US">
                <a:solidFill>
                  <a:srgbClr val="943634"/>
                </a:solidFill>
                <a:latin typeface="Arial" panose="020B0604020202020204" pitchFamily="34" charset="0"/>
                <a:ea typeface="Calibri" panose="020F050202020403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C43D6C3D-3551-FEC7-1E5F-CF98BE7A7AB7}"/>
              </a:ext>
            </a:extLst>
          </p:cNvPr>
          <p:cNvSpPr txBox="1"/>
          <p:nvPr/>
        </p:nvSpPr>
        <p:spPr>
          <a:xfrm>
            <a:off x="703421" y="3533727"/>
            <a:ext cx="10557918" cy="553998"/>
          </a:xfrm>
          <a:prstGeom prst="rect">
            <a:avLst/>
          </a:prstGeom>
          <a:noFill/>
          <a:ln>
            <a:solidFill>
              <a:schemeClr val="tx1"/>
            </a:solidFill>
          </a:ln>
        </p:spPr>
        <p:txBody>
          <a:bodyPr wrap="square" rtlCol="0">
            <a:spAutoFit/>
          </a:bodyPr>
          <a:lstStyle/>
          <a:p>
            <a:r>
              <a:rPr lang="en-US" sz="1600" u="sng"/>
              <a:t>Which of the seven Pillar(s) of the SOAR </a:t>
            </a:r>
            <a:r>
              <a:rPr lang="en-US" sz="1600" u="sng" err="1"/>
              <a:t>Blueprpint</a:t>
            </a:r>
            <a:r>
              <a:rPr lang="en-US" sz="1600" u="sng"/>
              <a:t> will your Unit Address?  </a:t>
            </a:r>
          </a:p>
          <a:p>
            <a:endParaRPr lang="en-US" sz="1400"/>
          </a:p>
        </p:txBody>
      </p:sp>
      <p:sp>
        <p:nvSpPr>
          <p:cNvPr id="6" name="TextBox 5">
            <a:extLst>
              <a:ext uri="{FF2B5EF4-FFF2-40B4-BE49-F238E27FC236}">
                <a16:creationId xmlns:a16="http://schemas.microsoft.com/office/drawing/2014/main" id="{67796BBC-F427-6BB7-5301-F405FD994B92}"/>
              </a:ext>
            </a:extLst>
          </p:cNvPr>
          <p:cNvSpPr txBox="1"/>
          <p:nvPr/>
        </p:nvSpPr>
        <p:spPr>
          <a:xfrm>
            <a:off x="254256" y="3604629"/>
            <a:ext cx="453917" cy="338554"/>
          </a:xfrm>
          <a:prstGeom prst="rect">
            <a:avLst/>
          </a:prstGeom>
          <a:noFill/>
        </p:spPr>
        <p:txBody>
          <a:bodyPr wrap="square" rtlCol="0">
            <a:spAutoFit/>
          </a:bodyPr>
          <a:lstStyle/>
          <a:p>
            <a:r>
              <a:rPr lang="en-US" sz="1600"/>
              <a:t>1.</a:t>
            </a:r>
          </a:p>
        </p:txBody>
      </p:sp>
      <p:sp>
        <p:nvSpPr>
          <p:cNvPr id="9" name="TextBox 8">
            <a:extLst>
              <a:ext uri="{FF2B5EF4-FFF2-40B4-BE49-F238E27FC236}">
                <a16:creationId xmlns:a16="http://schemas.microsoft.com/office/drawing/2014/main" id="{1E1BB08C-2E15-1D2D-0A32-6A1119BBEC06}"/>
              </a:ext>
            </a:extLst>
          </p:cNvPr>
          <p:cNvSpPr txBox="1"/>
          <p:nvPr/>
        </p:nvSpPr>
        <p:spPr>
          <a:xfrm>
            <a:off x="703421" y="4496924"/>
            <a:ext cx="10557918" cy="553998"/>
          </a:xfrm>
          <a:prstGeom prst="rect">
            <a:avLst/>
          </a:prstGeom>
          <a:noFill/>
          <a:ln>
            <a:solidFill>
              <a:schemeClr val="tx1"/>
            </a:solidFill>
          </a:ln>
        </p:spPr>
        <p:txBody>
          <a:bodyPr wrap="square" rtlCol="0">
            <a:spAutoFit/>
          </a:bodyPr>
          <a:lstStyle/>
          <a:p>
            <a:r>
              <a:rPr lang="en-US" sz="1600" u="sng"/>
              <a:t>What is the Topic of Your Unit?</a:t>
            </a:r>
          </a:p>
          <a:p>
            <a:endParaRPr lang="en-US" sz="1400"/>
          </a:p>
        </p:txBody>
      </p:sp>
      <p:sp>
        <p:nvSpPr>
          <p:cNvPr id="11" name="TextBox 10">
            <a:extLst>
              <a:ext uri="{FF2B5EF4-FFF2-40B4-BE49-F238E27FC236}">
                <a16:creationId xmlns:a16="http://schemas.microsoft.com/office/drawing/2014/main" id="{E617C2D7-F4DD-6E99-BCFA-2C9ABCB673D5}"/>
              </a:ext>
            </a:extLst>
          </p:cNvPr>
          <p:cNvSpPr txBox="1"/>
          <p:nvPr/>
        </p:nvSpPr>
        <p:spPr>
          <a:xfrm>
            <a:off x="256773" y="4563612"/>
            <a:ext cx="340158" cy="338554"/>
          </a:xfrm>
          <a:prstGeom prst="rect">
            <a:avLst/>
          </a:prstGeom>
          <a:noFill/>
        </p:spPr>
        <p:txBody>
          <a:bodyPr wrap="none" rtlCol="0">
            <a:spAutoFit/>
          </a:bodyPr>
          <a:lstStyle/>
          <a:p>
            <a:r>
              <a:rPr lang="en-US" sz="1600"/>
              <a:t>2.</a:t>
            </a:r>
          </a:p>
        </p:txBody>
      </p:sp>
      <p:sp>
        <p:nvSpPr>
          <p:cNvPr id="13" name="TextBox 12">
            <a:extLst>
              <a:ext uri="{FF2B5EF4-FFF2-40B4-BE49-F238E27FC236}">
                <a16:creationId xmlns:a16="http://schemas.microsoft.com/office/drawing/2014/main" id="{A575242E-CE3B-6C8E-5E3B-4C52CB351088}"/>
              </a:ext>
            </a:extLst>
          </p:cNvPr>
          <p:cNvSpPr txBox="1"/>
          <p:nvPr/>
        </p:nvSpPr>
        <p:spPr>
          <a:xfrm>
            <a:off x="703421" y="5519523"/>
            <a:ext cx="10557918" cy="553998"/>
          </a:xfrm>
          <a:prstGeom prst="rect">
            <a:avLst/>
          </a:prstGeom>
          <a:noFill/>
          <a:ln>
            <a:solidFill>
              <a:schemeClr val="tx1"/>
            </a:solidFill>
          </a:ln>
        </p:spPr>
        <p:txBody>
          <a:bodyPr wrap="square" rtlCol="0">
            <a:spAutoFit/>
          </a:bodyPr>
          <a:lstStyle/>
          <a:p>
            <a:r>
              <a:rPr lang="en-US" sz="1600" u="sng"/>
              <a:t>What is the Main Goal of Your Unit?</a:t>
            </a:r>
          </a:p>
          <a:p>
            <a:endParaRPr lang="en-US" sz="1400"/>
          </a:p>
        </p:txBody>
      </p:sp>
      <p:sp>
        <p:nvSpPr>
          <p:cNvPr id="15" name="TextBox 14">
            <a:extLst>
              <a:ext uri="{FF2B5EF4-FFF2-40B4-BE49-F238E27FC236}">
                <a16:creationId xmlns:a16="http://schemas.microsoft.com/office/drawing/2014/main" id="{030CB50E-36B1-646F-6577-F6904628BCC0}"/>
              </a:ext>
            </a:extLst>
          </p:cNvPr>
          <p:cNvSpPr txBox="1"/>
          <p:nvPr/>
        </p:nvSpPr>
        <p:spPr>
          <a:xfrm>
            <a:off x="256774" y="5618052"/>
            <a:ext cx="375138" cy="338554"/>
          </a:xfrm>
          <a:prstGeom prst="rect">
            <a:avLst/>
          </a:prstGeom>
          <a:noFill/>
        </p:spPr>
        <p:txBody>
          <a:bodyPr wrap="square" rtlCol="0">
            <a:spAutoFit/>
          </a:bodyPr>
          <a:lstStyle/>
          <a:p>
            <a:r>
              <a:rPr lang="en-US" sz="1600"/>
              <a:t>3.</a:t>
            </a:r>
          </a:p>
        </p:txBody>
      </p:sp>
    </p:spTree>
    <p:extLst>
      <p:ext uri="{BB962C8B-B14F-4D97-AF65-F5344CB8AC3E}">
        <p14:creationId xmlns:p14="http://schemas.microsoft.com/office/powerpoint/2010/main" val="3124949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49F234E-9ADE-01AD-7FD4-67D50164D36B}"/>
              </a:ext>
            </a:extLst>
          </p:cNvPr>
          <p:cNvSpPr txBox="1"/>
          <p:nvPr/>
        </p:nvSpPr>
        <p:spPr>
          <a:xfrm>
            <a:off x="281354" y="316523"/>
            <a:ext cx="11664461" cy="461665"/>
          </a:xfrm>
          <a:prstGeom prst="rect">
            <a:avLst/>
          </a:prstGeom>
          <a:noFill/>
        </p:spPr>
        <p:txBody>
          <a:bodyPr wrap="square" rtlCol="0">
            <a:spAutoFit/>
          </a:bodyPr>
          <a:lstStyle/>
          <a:p>
            <a:r>
              <a:rPr lang="en-US" sz="1200"/>
              <a:t>Application </a:t>
            </a:r>
            <a:r>
              <a:rPr lang="en-US" sz="1200" err="1"/>
              <a:t>Cont</a:t>
            </a:r>
            <a:r>
              <a:rPr lang="en-US" sz="1200"/>
              <a:t>’</a:t>
            </a:r>
          </a:p>
          <a:p>
            <a:r>
              <a:rPr lang="en-US" sz="1200"/>
              <a:t>Page 2 of 3</a:t>
            </a:r>
          </a:p>
        </p:txBody>
      </p:sp>
      <p:sp>
        <p:nvSpPr>
          <p:cNvPr id="20" name="TextBox 19">
            <a:extLst>
              <a:ext uri="{FF2B5EF4-FFF2-40B4-BE49-F238E27FC236}">
                <a16:creationId xmlns:a16="http://schemas.microsoft.com/office/drawing/2014/main" id="{7FC81C2D-1E71-AD79-3798-BEBEA82F1C40}"/>
              </a:ext>
            </a:extLst>
          </p:cNvPr>
          <p:cNvSpPr txBox="1"/>
          <p:nvPr/>
        </p:nvSpPr>
        <p:spPr>
          <a:xfrm>
            <a:off x="801744" y="1441743"/>
            <a:ext cx="10557918" cy="553998"/>
          </a:xfrm>
          <a:prstGeom prst="rect">
            <a:avLst/>
          </a:prstGeom>
          <a:noFill/>
          <a:ln>
            <a:solidFill>
              <a:schemeClr val="tx1"/>
            </a:solidFill>
          </a:ln>
        </p:spPr>
        <p:txBody>
          <a:bodyPr wrap="square" rtlCol="0">
            <a:spAutoFit/>
          </a:bodyPr>
          <a:lstStyle/>
          <a:p>
            <a:r>
              <a:rPr lang="en-US" sz="1600" u="sng"/>
              <a:t>Will Students be Engaged in Decision-Making with this Unit?</a:t>
            </a:r>
            <a:r>
              <a:rPr lang="en-US" sz="1600"/>
              <a:t>                   </a:t>
            </a:r>
            <a:r>
              <a:rPr lang="en-US" sz="1600" u="sng"/>
              <a:t> If so, Please Explain:</a:t>
            </a:r>
            <a:endParaRPr lang="en-US" sz="1600"/>
          </a:p>
          <a:p>
            <a:endParaRPr lang="en-US" sz="1400"/>
          </a:p>
        </p:txBody>
      </p:sp>
      <p:sp>
        <p:nvSpPr>
          <p:cNvPr id="21" name="TextBox 20">
            <a:extLst>
              <a:ext uri="{FF2B5EF4-FFF2-40B4-BE49-F238E27FC236}">
                <a16:creationId xmlns:a16="http://schemas.microsoft.com/office/drawing/2014/main" id="{D330137A-A644-043E-D5C5-058A0DCDCF23}"/>
              </a:ext>
            </a:extLst>
          </p:cNvPr>
          <p:cNvSpPr txBox="1"/>
          <p:nvPr/>
        </p:nvSpPr>
        <p:spPr>
          <a:xfrm>
            <a:off x="234865" y="1549619"/>
            <a:ext cx="340158" cy="338554"/>
          </a:xfrm>
          <a:prstGeom prst="rect">
            <a:avLst/>
          </a:prstGeom>
          <a:noFill/>
        </p:spPr>
        <p:txBody>
          <a:bodyPr wrap="none" rtlCol="0">
            <a:spAutoFit/>
          </a:bodyPr>
          <a:lstStyle/>
          <a:p>
            <a:r>
              <a:rPr lang="en-US" sz="1600"/>
              <a:t>4.</a:t>
            </a:r>
          </a:p>
        </p:txBody>
      </p:sp>
      <p:sp>
        <p:nvSpPr>
          <p:cNvPr id="22" name="TextBox 21">
            <a:extLst>
              <a:ext uri="{FF2B5EF4-FFF2-40B4-BE49-F238E27FC236}">
                <a16:creationId xmlns:a16="http://schemas.microsoft.com/office/drawing/2014/main" id="{D71D32F0-94CC-6A8D-C3F4-C51F01FC363B}"/>
              </a:ext>
            </a:extLst>
          </p:cNvPr>
          <p:cNvSpPr txBox="1"/>
          <p:nvPr/>
        </p:nvSpPr>
        <p:spPr>
          <a:xfrm>
            <a:off x="5919020" y="1515485"/>
            <a:ext cx="726830" cy="307777"/>
          </a:xfrm>
          <a:prstGeom prst="rect">
            <a:avLst/>
          </a:prstGeom>
          <a:noFill/>
          <a:ln>
            <a:solidFill>
              <a:schemeClr val="tx1"/>
            </a:solidFill>
          </a:ln>
        </p:spPr>
        <p:txBody>
          <a:bodyPr wrap="square" rtlCol="0">
            <a:spAutoFit/>
          </a:bodyPr>
          <a:lstStyle/>
          <a:p>
            <a:endParaRPr lang="en-US" sz="1400"/>
          </a:p>
        </p:txBody>
      </p:sp>
      <p:sp>
        <p:nvSpPr>
          <p:cNvPr id="24" name="TextBox 23">
            <a:extLst>
              <a:ext uri="{FF2B5EF4-FFF2-40B4-BE49-F238E27FC236}">
                <a16:creationId xmlns:a16="http://schemas.microsoft.com/office/drawing/2014/main" id="{1025E42F-8856-E8C0-F99F-770219F75966}"/>
              </a:ext>
            </a:extLst>
          </p:cNvPr>
          <p:cNvSpPr txBox="1"/>
          <p:nvPr/>
        </p:nvSpPr>
        <p:spPr>
          <a:xfrm>
            <a:off x="797754" y="2481705"/>
            <a:ext cx="10557918" cy="800219"/>
          </a:xfrm>
          <a:prstGeom prst="rect">
            <a:avLst/>
          </a:prstGeom>
          <a:noFill/>
          <a:ln>
            <a:solidFill>
              <a:schemeClr val="tx1"/>
            </a:solidFill>
          </a:ln>
        </p:spPr>
        <p:txBody>
          <a:bodyPr wrap="square" rtlCol="0">
            <a:spAutoFit/>
          </a:bodyPr>
          <a:lstStyle/>
          <a:p>
            <a:r>
              <a:rPr lang="en-US" sz="1600" u="sng"/>
              <a:t>Will you be Engaging Others, (i.e.  Community Members, Parents, Teachers, or Other) in the development or implementation of your Unit?</a:t>
            </a:r>
            <a:r>
              <a:rPr lang="en-US" sz="1600"/>
              <a:t>                       </a:t>
            </a:r>
            <a:r>
              <a:rPr lang="en-US" sz="1600" u="sng"/>
              <a:t> If so, Please Explain:  </a:t>
            </a:r>
            <a:endParaRPr lang="en-US" sz="1400"/>
          </a:p>
          <a:p>
            <a:endParaRPr lang="en-US" sz="1400"/>
          </a:p>
        </p:txBody>
      </p:sp>
      <p:sp>
        <p:nvSpPr>
          <p:cNvPr id="25" name="TextBox 24">
            <a:extLst>
              <a:ext uri="{FF2B5EF4-FFF2-40B4-BE49-F238E27FC236}">
                <a16:creationId xmlns:a16="http://schemas.microsoft.com/office/drawing/2014/main" id="{404446DB-B97D-5256-C437-15A4DB32FB8E}"/>
              </a:ext>
            </a:extLst>
          </p:cNvPr>
          <p:cNvSpPr txBox="1"/>
          <p:nvPr/>
        </p:nvSpPr>
        <p:spPr>
          <a:xfrm>
            <a:off x="2129594" y="2784462"/>
            <a:ext cx="808893" cy="307777"/>
          </a:xfrm>
          <a:prstGeom prst="rect">
            <a:avLst/>
          </a:prstGeom>
          <a:noFill/>
          <a:ln>
            <a:solidFill>
              <a:schemeClr val="tx1"/>
            </a:solidFill>
          </a:ln>
        </p:spPr>
        <p:txBody>
          <a:bodyPr wrap="square" rtlCol="0">
            <a:spAutoFit/>
          </a:bodyPr>
          <a:lstStyle/>
          <a:p>
            <a:endParaRPr lang="en-US" sz="1400"/>
          </a:p>
        </p:txBody>
      </p:sp>
      <p:sp>
        <p:nvSpPr>
          <p:cNvPr id="26" name="TextBox 25">
            <a:extLst>
              <a:ext uri="{FF2B5EF4-FFF2-40B4-BE49-F238E27FC236}">
                <a16:creationId xmlns:a16="http://schemas.microsoft.com/office/drawing/2014/main" id="{C2524976-DFF5-09EB-45D6-100966DC38EE}"/>
              </a:ext>
            </a:extLst>
          </p:cNvPr>
          <p:cNvSpPr txBox="1"/>
          <p:nvPr/>
        </p:nvSpPr>
        <p:spPr>
          <a:xfrm>
            <a:off x="221794" y="2787249"/>
            <a:ext cx="375138" cy="338554"/>
          </a:xfrm>
          <a:prstGeom prst="rect">
            <a:avLst/>
          </a:prstGeom>
          <a:noFill/>
        </p:spPr>
        <p:txBody>
          <a:bodyPr wrap="square" rtlCol="0">
            <a:spAutoFit/>
          </a:bodyPr>
          <a:lstStyle/>
          <a:p>
            <a:r>
              <a:rPr lang="en-US" sz="1600"/>
              <a:t>5.</a:t>
            </a:r>
          </a:p>
        </p:txBody>
      </p:sp>
      <p:sp>
        <p:nvSpPr>
          <p:cNvPr id="27" name="TextBox 26">
            <a:extLst>
              <a:ext uri="{FF2B5EF4-FFF2-40B4-BE49-F238E27FC236}">
                <a16:creationId xmlns:a16="http://schemas.microsoft.com/office/drawing/2014/main" id="{64823063-2B5C-7A7F-8C65-C160470A82D7}"/>
              </a:ext>
            </a:extLst>
          </p:cNvPr>
          <p:cNvSpPr txBox="1"/>
          <p:nvPr/>
        </p:nvSpPr>
        <p:spPr>
          <a:xfrm>
            <a:off x="10908323" y="166167"/>
            <a:ext cx="902677" cy="246221"/>
          </a:xfrm>
          <a:prstGeom prst="rect">
            <a:avLst/>
          </a:prstGeom>
          <a:noFill/>
        </p:spPr>
        <p:txBody>
          <a:bodyPr wrap="square" lIns="91440" tIns="45720" rIns="91440" bIns="45720" rtlCol="0" anchor="t">
            <a:spAutoFit/>
          </a:bodyPr>
          <a:lstStyle/>
          <a:p>
            <a:r>
              <a:rPr lang="en-US" sz="1000" b="1" dirty="0">
                <a:latin typeface="Arial"/>
                <a:cs typeface="Arial"/>
              </a:rPr>
              <a:t>Page 6</a:t>
            </a:r>
            <a:endParaRPr lang="en-US" sz="1000" b="1"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12117D9B-AF3B-84E4-4ECF-6A599B292045}"/>
              </a:ext>
            </a:extLst>
          </p:cNvPr>
          <p:cNvSpPr txBox="1"/>
          <p:nvPr/>
        </p:nvSpPr>
        <p:spPr>
          <a:xfrm>
            <a:off x="792460" y="3743621"/>
            <a:ext cx="10557918" cy="553998"/>
          </a:xfrm>
          <a:prstGeom prst="rect">
            <a:avLst/>
          </a:prstGeom>
          <a:noFill/>
          <a:ln>
            <a:solidFill>
              <a:schemeClr val="tx1"/>
            </a:solidFill>
          </a:ln>
        </p:spPr>
        <p:txBody>
          <a:bodyPr wrap="square" rtlCol="0">
            <a:spAutoFit/>
          </a:bodyPr>
          <a:lstStyle/>
          <a:p>
            <a:r>
              <a:rPr lang="en-US" sz="1600" u="sng"/>
              <a:t>What KY Academic Standards does your Unit Address? </a:t>
            </a:r>
            <a:r>
              <a:rPr lang="en-US" sz="1400"/>
              <a:t> </a:t>
            </a:r>
          </a:p>
          <a:p>
            <a:endParaRPr lang="en-US" sz="1400"/>
          </a:p>
        </p:txBody>
      </p:sp>
      <p:sp>
        <p:nvSpPr>
          <p:cNvPr id="6" name="TextBox 5">
            <a:extLst>
              <a:ext uri="{FF2B5EF4-FFF2-40B4-BE49-F238E27FC236}">
                <a16:creationId xmlns:a16="http://schemas.microsoft.com/office/drawing/2014/main" id="{220E8AAE-D2F8-F0F7-B016-6BE07D25317C}"/>
              </a:ext>
            </a:extLst>
          </p:cNvPr>
          <p:cNvSpPr txBox="1"/>
          <p:nvPr/>
        </p:nvSpPr>
        <p:spPr>
          <a:xfrm>
            <a:off x="285419" y="3789891"/>
            <a:ext cx="340158" cy="338554"/>
          </a:xfrm>
          <a:prstGeom prst="rect">
            <a:avLst/>
          </a:prstGeom>
          <a:noFill/>
        </p:spPr>
        <p:txBody>
          <a:bodyPr wrap="none" rtlCol="0">
            <a:spAutoFit/>
          </a:bodyPr>
          <a:lstStyle/>
          <a:p>
            <a:r>
              <a:rPr lang="en-US" sz="1600"/>
              <a:t>6.</a:t>
            </a:r>
          </a:p>
        </p:txBody>
      </p:sp>
      <p:sp>
        <p:nvSpPr>
          <p:cNvPr id="8" name="TextBox 7">
            <a:extLst>
              <a:ext uri="{FF2B5EF4-FFF2-40B4-BE49-F238E27FC236}">
                <a16:creationId xmlns:a16="http://schemas.microsoft.com/office/drawing/2014/main" id="{D25CE4C9-9F52-6EAB-F8A0-EDCA7F1EF0CD}"/>
              </a:ext>
            </a:extLst>
          </p:cNvPr>
          <p:cNvSpPr txBox="1"/>
          <p:nvPr/>
        </p:nvSpPr>
        <p:spPr>
          <a:xfrm>
            <a:off x="829331" y="4705157"/>
            <a:ext cx="10557918" cy="553998"/>
          </a:xfrm>
          <a:prstGeom prst="rect">
            <a:avLst/>
          </a:prstGeom>
          <a:noFill/>
          <a:ln>
            <a:solidFill>
              <a:schemeClr val="tx1"/>
            </a:solidFill>
          </a:ln>
        </p:spPr>
        <p:txBody>
          <a:bodyPr wrap="square" rtlCol="0">
            <a:spAutoFit/>
          </a:bodyPr>
          <a:lstStyle/>
          <a:p>
            <a:r>
              <a:rPr lang="en-US" sz="1600" u="sng"/>
              <a:t>How will you know if your Students have met those Standards?</a:t>
            </a:r>
            <a:r>
              <a:rPr lang="en-US" sz="1400"/>
              <a:t>  </a:t>
            </a:r>
          </a:p>
          <a:p>
            <a:endParaRPr lang="en-US" sz="1400"/>
          </a:p>
        </p:txBody>
      </p:sp>
      <p:sp>
        <p:nvSpPr>
          <p:cNvPr id="10" name="TextBox 9">
            <a:extLst>
              <a:ext uri="{FF2B5EF4-FFF2-40B4-BE49-F238E27FC236}">
                <a16:creationId xmlns:a16="http://schemas.microsoft.com/office/drawing/2014/main" id="{32C36F73-A6DC-F0AD-CE54-D37D97DC6BBD}"/>
              </a:ext>
            </a:extLst>
          </p:cNvPr>
          <p:cNvSpPr txBox="1"/>
          <p:nvPr/>
        </p:nvSpPr>
        <p:spPr>
          <a:xfrm>
            <a:off x="285419" y="4812880"/>
            <a:ext cx="340158" cy="338554"/>
          </a:xfrm>
          <a:prstGeom prst="rect">
            <a:avLst/>
          </a:prstGeom>
          <a:noFill/>
        </p:spPr>
        <p:txBody>
          <a:bodyPr wrap="square" rtlCol="0">
            <a:spAutoFit/>
          </a:bodyPr>
          <a:lstStyle/>
          <a:p>
            <a:r>
              <a:rPr lang="en-US" sz="1600"/>
              <a:t>7.</a:t>
            </a:r>
          </a:p>
        </p:txBody>
      </p:sp>
      <p:sp>
        <p:nvSpPr>
          <p:cNvPr id="12" name="TextBox 11">
            <a:extLst>
              <a:ext uri="{FF2B5EF4-FFF2-40B4-BE49-F238E27FC236}">
                <a16:creationId xmlns:a16="http://schemas.microsoft.com/office/drawing/2014/main" id="{8CB0D599-0B59-A6AE-017B-375B023FCA6F}"/>
              </a:ext>
            </a:extLst>
          </p:cNvPr>
          <p:cNvSpPr txBox="1"/>
          <p:nvPr/>
        </p:nvSpPr>
        <p:spPr>
          <a:xfrm>
            <a:off x="602225" y="5444613"/>
            <a:ext cx="5014451"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a:ea typeface="Calibri"/>
                <a:cs typeface="Calibri"/>
              </a:rPr>
              <a:t>Anticipated length of time for Unit Implementation?</a:t>
            </a:r>
          </a:p>
        </p:txBody>
      </p:sp>
      <p:sp>
        <p:nvSpPr>
          <p:cNvPr id="23" name="TextBox 22">
            <a:extLst>
              <a:ext uri="{FF2B5EF4-FFF2-40B4-BE49-F238E27FC236}">
                <a16:creationId xmlns:a16="http://schemas.microsoft.com/office/drawing/2014/main" id="{602172CE-088D-BCF1-48B6-9D34C7B6A5F5}"/>
              </a:ext>
            </a:extLst>
          </p:cNvPr>
          <p:cNvSpPr txBox="1"/>
          <p:nvPr/>
        </p:nvSpPr>
        <p:spPr>
          <a:xfrm>
            <a:off x="2408903" y="5776452"/>
            <a:ext cx="848032" cy="331838"/>
          </a:xfrm>
          <a:prstGeom prst="rect">
            <a:avLst/>
          </a:prstGeom>
          <a:noFill/>
          <a:ln>
            <a:solidFill>
              <a:srgbClr val="FF0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28" name="TextBox 27">
            <a:extLst>
              <a:ext uri="{FF2B5EF4-FFF2-40B4-BE49-F238E27FC236}">
                <a16:creationId xmlns:a16="http://schemas.microsoft.com/office/drawing/2014/main" id="{EEA74B51-1790-6400-5B99-7C16AC4CEC53}"/>
              </a:ext>
            </a:extLst>
          </p:cNvPr>
          <p:cNvSpPr txBox="1"/>
          <p:nvPr/>
        </p:nvSpPr>
        <p:spPr>
          <a:xfrm>
            <a:off x="1278194" y="5776452"/>
            <a:ext cx="1069258"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a:solidFill>
                  <a:srgbClr val="FF0000"/>
                </a:solidFill>
                <a:ea typeface="Calibri"/>
                <a:cs typeface="Calibri"/>
              </a:rPr>
              <a:t>Total Days</a:t>
            </a:r>
            <a:endParaRPr lang="en-US" sz="1600">
              <a:solidFill>
                <a:srgbClr val="FF0000"/>
              </a:solidFill>
            </a:endParaRPr>
          </a:p>
        </p:txBody>
      </p:sp>
      <p:sp>
        <p:nvSpPr>
          <p:cNvPr id="29" name="TextBox 28">
            <a:extLst>
              <a:ext uri="{FF2B5EF4-FFF2-40B4-BE49-F238E27FC236}">
                <a16:creationId xmlns:a16="http://schemas.microsoft.com/office/drawing/2014/main" id="{AFFD6CEE-69A7-3B9F-BFF6-39471B68F930}"/>
              </a:ext>
            </a:extLst>
          </p:cNvPr>
          <p:cNvSpPr txBox="1"/>
          <p:nvPr/>
        </p:nvSpPr>
        <p:spPr>
          <a:xfrm>
            <a:off x="3945193" y="5776450"/>
            <a:ext cx="1511709"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a:solidFill>
                  <a:srgbClr val="FF0000"/>
                </a:solidFill>
                <a:ea typeface="Calibri"/>
                <a:cs typeface="Calibri"/>
              </a:rPr>
              <a:t>Hours per Day</a:t>
            </a:r>
          </a:p>
        </p:txBody>
      </p:sp>
      <p:sp>
        <p:nvSpPr>
          <p:cNvPr id="30" name="TextBox 29">
            <a:extLst>
              <a:ext uri="{FF2B5EF4-FFF2-40B4-BE49-F238E27FC236}">
                <a16:creationId xmlns:a16="http://schemas.microsoft.com/office/drawing/2014/main" id="{32406881-43CA-22CC-0F1F-C8957CFD4DBC}"/>
              </a:ext>
            </a:extLst>
          </p:cNvPr>
          <p:cNvSpPr txBox="1"/>
          <p:nvPr/>
        </p:nvSpPr>
        <p:spPr>
          <a:xfrm>
            <a:off x="5456902" y="5788741"/>
            <a:ext cx="848032" cy="331838"/>
          </a:xfrm>
          <a:prstGeom prst="rect">
            <a:avLst/>
          </a:prstGeom>
          <a:noFill/>
          <a:ln>
            <a:solidFill>
              <a:srgbClr val="FF0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31" name="TextBox 30">
            <a:extLst>
              <a:ext uri="{FF2B5EF4-FFF2-40B4-BE49-F238E27FC236}">
                <a16:creationId xmlns:a16="http://schemas.microsoft.com/office/drawing/2014/main" id="{33DBA449-B7D3-9FC3-C3CD-A9B559BA948E}"/>
              </a:ext>
            </a:extLst>
          </p:cNvPr>
          <p:cNvSpPr txBox="1"/>
          <p:nvPr/>
        </p:nvSpPr>
        <p:spPr>
          <a:xfrm>
            <a:off x="6980903" y="5788741"/>
            <a:ext cx="1253612"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a:solidFill>
                  <a:srgbClr val="FF0000"/>
                </a:solidFill>
                <a:ea typeface="Calibri"/>
                <a:cs typeface="Calibri"/>
              </a:rPr>
              <a:t>Total Hours</a:t>
            </a:r>
            <a:endParaRPr lang="en-US" sz="1600">
              <a:solidFill>
                <a:srgbClr val="FF0000"/>
              </a:solidFill>
            </a:endParaRPr>
          </a:p>
        </p:txBody>
      </p:sp>
      <p:sp>
        <p:nvSpPr>
          <p:cNvPr id="32" name="TextBox 31">
            <a:extLst>
              <a:ext uri="{FF2B5EF4-FFF2-40B4-BE49-F238E27FC236}">
                <a16:creationId xmlns:a16="http://schemas.microsoft.com/office/drawing/2014/main" id="{25A687E3-08C2-D34E-2849-55DAAC7129D5}"/>
              </a:ext>
            </a:extLst>
          </p:cNvPr>
          <p:cNvSpPr txBox="1"/>
          <p:nvPr/>
        </p:nvSpPr>
        <p:spPr>
          <a:xfrm>
            <a:off x="8308256" y="5788740"/>
            <a:ext cx="848032" cy="331838"/>
          </a:xfrm>
          <a:prstGeom prst="rect">
            <a:avLst/>
          </a:prstGeom>
          <a:noFill/>
          <a:ln>
            <a:solidFill>
              <a:srgbClr val="FF0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Tree>
    <p:extLst>
      <p:ext uri="{BB962C8B-B14F-4D97-AF65-F5344CB8AC3E}">
        <p14:creationId xmlns:p14="http://schemas.microsoft.com/office/powerpoint/2010/main" val="1966488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BD638FC7-63E8-B123-E76D-F4DBD419697E}"/>
              </a:ext>
            </a:extLst>
          </p:cNvPr>
          <p:cNvGraphicFramePr>
            <a:graphicFrameLocks noChangeAspect="1"/>
          </p:cNvGraphicFramePr>
          <p:nvPr>
            <p:extLst>
              <p:ext uri="{D42A27DB-BD31-4B8C-83A1-F6EECF244321}">
                <p14:modId xmlns:p14="http://schemas.microsoft.com/office/powerpoint/2010/main" val="3206491352"/>
              </p:ext>
            </p:extLst>
          </p:nvPr>
        </p:nvGraphicFramePr>
        <p:xfrm>
          <a:off x="447675" y="371475"/>
          <a:ext cx="11504613" cy="6772275"/>
        </p:xfrm>
        <a:graphic>
          <a:graphicData uri="http://schemas.openxmlformats.org/presentationml/2006/ole">
            <mc:AlternateContent xmlns:mc="http://schemas.openxmlformats.org/markup-compatibility/2006">
              <mc:Choice xmlns:v="urn:schemas-microsoft-com:vml" Requires="v">
                <p:oleObj name="Worksheet" r:id="rId2" imgW="7581860" imgH="6772195" progId="Excel.Sheet.12">
                  <p:embed/>
                </p:oleObj>
              </mc:Choice>
              <mc:Fallback>
                <p:oleObj name="Worksheet" r:id="rId2" imgW="7581860" imgH="6772195" progId="Excel.Sheet.12">
                  <p:embed/>
                  <p:pic>
                    <p:nvPicPr>
                      <p:cNvPr id="0" name=""/>
                      <p:cNvPicPr/>
                      <p:nvPr/>
                    </p:nvPicPr>
                    <p:blipFill>
                      <a:blip r:embed="rId3"/>
                      <a:stretch>
                        <a:fillRect/>
                      </a:stretch>
                    </p:blipFill>
                    <p:spPr>
                      <a:xfrm>
                        <a:off x="447675" y="371475"/>
                        <a:ext cx="11504613" cy="6772275"/>
                      </a:xfrm>
                      <a:prstGeom prst="rect">
                        <a:avLst/>
                      </a:prstGeom>
                    </p:spPr>
                  </p:pic>
                </p:oleObj>
              </mc:Fallback>
            </mc:AlternateContent>
          </a:graphicData>
        </a:graphic>
      </p:graphicFrame>
    </p:spTree>
    <p:extLst>
      <p:ext uri="{BB962C8B-B14F-4D97-AF65-F5344CB8AC3E}">
        <p14:creationId xmlns:p14="http://schemas.microsoft.com/office/powerpoint/2010/main" val="530838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4131</Words>
  <Application>Microsoft Office PowerPoint</Application>
  <PresentationFormat>Widescreen</PresentationFormat>
  <Paragraphs>544</Paragraphs>
  <Slides>19</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7" baseType="lpstr">
      <vt:lpstr>Arial</vt:lpstr>
      <vt:lpstr>Calibri</vt:lpstr>
      <vt:lpstr>Calibri Light</vt:lpstr>
      <vt:lpstr>Times New Roman</vt:lpstr>
      <vt:lpstr>Verdana</vt:lpstr>
      <vt:lpstr>Wingdings</vt:lpstr>
      <vt:lpstr>Office Theme</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 Tackett</dc:creator>
  <cp:lastModifiedBy>John Justice</cp:lastModifiedBy>
  <cp:revision>10</cp:revision>
  <cp:lastPrinted>2023-10-11T01:21:31Z</cp:lastPrinted>
  <dcterms:created xsi:type="dcterms:W3CDTF">2020-06-07T13:13:16Z</dcterms:created>
  <dcterms:modified xsi:type="dcterms:W3CDTF">2023-10-11T01:22:46Z</dcterms:modified>
</cp:coreProperties>
</file>